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3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B28B27-3B60-487E-93F6-B281773D447E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E275D4-2F44-46DA-A47C-8150648379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E275D4-2F44-46DA-A47C-81506483795B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278CBE-2D9A-43F3-882B-EF709FCCBE7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FD64-9407-4B3E-BFAC-CF0801E1E476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D0B27-23C7-4356-93D4-A6D3EB417D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1CA91-0779-4681-AFFE-6198F1DF34F4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2585-B226-4470-8188-12ADF21D42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1F817-2130-4F83-B6B5-0A2B1ABC7718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349F-0C8A-472E-9BA2-36B2C35B9D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49BF1-60FA-4C50-88C6-FA5B25CA85B6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9C08-4E98-40EA-B105-06AB8FC0FA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54C19-588B-41AF-A0D4-F773F590D43C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E07A-185C-41C6-B545-6591D63FA3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5D08-2F1A-4783-B367-AA115E64F971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159CD-E548-468D-AAA5-851D8D9AC1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680E7-3AAD-4613-9341-BF3A20A262B9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D92D-9B95-4CAD-84CF-0A89A63008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47EE-3D3C-48BD-B72D-4D7E22A08C6C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9FC5-38D5-4C6C-B8DF-44CC0DBCE2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B713C-BFCF-4928-9C68-1A8B28344260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27DF3-5FB8-496A-93A0-E5EF11A25F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52D9E-3311-4B4A-ABC1-66819D1C8EDD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C4BF1-954E-4B6E-BB6F-1EAB789A32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78A11-4C28-45CE-992A-0F06BA042718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71D7A-F9D2-4540-88E3-8C6DF0F225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78644-956C-4BB7-87CF-E72E026EC777}" type="datetimeFigureOut">
              <a:rPr lang="fr-FR"/>
              <a:pPr>
                <a:defRPr/>
              </a:pPr>
              <a:t>04/06/2012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1E8287-AC0A-4E74-B4C1-EEC34FC936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925" y="44450"/>
            <a:ext cx="4165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 userDrawn="1"/>
        </p:nvSpPr>
        <p:spPr>
          <a:xfrm>
            <a:off x="4968875" y="44450"/>
            <a:ext cx="4140200" cy="6778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endParaRPr lang="fr-FR" sz="1200" dirty="0"/>
          </a:p>
          <a:p>
            <a:pPr algn="ctr">
              <a:defRPr/>
            </a:pPr>
            <a:r>
              <a:rPr lang="fr-FR" sz="1400" dirty="0"/>
              <a:t>Session Retour </a:t>
            </a:r>
            <a:r>
              <a:rPr lang="fr-FR" sz="1400" dirty="0" smtClean="0"/>
              <a:t>d</a:t>
            </a:r>
            <a:r>
              <a:rPr lang="fr-FR" altLang="fr-FR" sz="1400" dirty="0" smtClean="0"/>
              <a:t>’</a:t>
            </a:r>
            <a:r>
              <a:rPr lang="fr-FR" sz="1400" dirty="0" smtClean="0"/>
              <a:t>Expérience </a:t>
            </a:r>
            <a:r>
              <a:rPr lang="fr-FR" sz="1400" dirty="0"/>
              <a:t>sur Projets</a:t>
            </a:r>
          </a:p>
          <a:p>
            <a:pPr algn="ctr">
              <a:defRPr/>
            </a:pPr>
            <a:endParaRPr lang="fr-F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ZoneTexte 5"/>
          <p:cNvSpPr txBox="1">
            <a:spLocks noChangeArrowheads="1"/>
          </p:cNvSpPr>
          <p:nvPr/>
        </p:nvSpPr>
        <p:spPr bwMode="auto">
          <a:xfrm>
            <a:off x="3563888" y="908720"/>
            <a:ext cx="1802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smtClean="0">
                <a:latin typeface="Calibri" pitchFamily="34" charset="0"/>
              </a:rPr>
              <a:t>MEFISTO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2053" name="ZoneTexte 6"/>
          <p:cNvSpPr txBox="1">
            <a:spLocks noChangeArrowheads="1"/>
          </p:cNvSpPr>
          <p:nvPr/>
        </p:nvSpPr>
        <p:spPr bwMode="auto">
          <a:xfrm>
            <a:off x="1132199" y="1340768"/>
            <a:ext cx="67521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b="1" dirty="0" smtClean="0">
                <a:latin typeface="Calibri" pitchFamily="34" charset="0"/>
              </a:rPr>
              <a:t>M</a:t>
            </a:r>
            <a:r>
              <a:rPr lang="fr-FR" sz="2000" dirty="0" smtClean="0">
                <a:latin typeface="Calibri" pitchFamily="34" charset="0"/>
              </a:rPr>
              <a:t>aîtrise durabl</a:t>
            </a:r>
            <a:r>
              <a:rPr lang="fr-FR" sz="2000" b="1" dirty="0" smtClean="0">
                <a:latin typeface="Calibri" pitchFamily="34" charset="0"/>
              </a:rPr>
              <a:t>e</a:t>
            </a:r>
            <a:r>
              <a:rPr lang="fr-FR" sz="2000" dirty="0" smtClean="0">
                <a:latin typeface="Calibri" pitchFamily="34" charset="0"/>
              </a:rPr>
              <a:t> de la </a:t>
            </a:r>
            <a:r>
              <a:rPr lang="fr-FR" sz="2000" b="1" dirty="0" smtClean="0">
                <a:latin typeface="Calibri" pitchFamily="34" charset="0"/>
              </a:rPr>
              <a:t>f</a:t>
            </a:r>
            <a:r>
              <a:rPr lang="fr-FR" sz="2000" dirty="0" smtClean="0">
                <a:latin typeface="Calibri" pitchFamily="34" charset="0"/>
              </a:rPr>
              <a:t>issuration des </a:t>
            </a:r>
            <a:r>
              <a:rPr lang="fr-FR" sz="2000" b="1" dirty="0" smtClean="0">
                <a:latin typeface="Calibri" pitchFamily="34" charset="0"/>
              </a:rPr>
              <a:t>i</a:t>
            </a:r>
            <a:r>
              <a:rPr lang="fr-FR" sz="2000" dirty="0" smtClean="0">
                <a:latin typeface="Calibri" pitchFamily="34" charset="0"/>
              </a:rPr>
              <a:t>nfra</a:t>
            </a:r>
            <a:r>
              <a:rPr lang="fr-FR" sz="2000" b="1" dirty="0" smtClean="0">
                <a:latin typeface="Calibri" pitchFamily="34" charset="0"/>
              </a:rPr>
              <a:t>st</a:t>
            </a:r>
            <a:r>
              <a:rPr lang="fr-FR" sz="2000" dirty="0" smtClean="0">
                <a:latin typeface="Calibri" pitchFamily="34" charset="0"/>
              </a:rPr>
              <a:t>ructures en bét</a:t>
            </a:r>
            <a:r>
              <a:rPr lang="fr-FR" sz="2000" b="1" dirty="0" smtClean="0">
                <a:latin typeface="Calibri" pitchFamily="34" charset="0"/>
              </a:rPr>
              <a:t>o</a:t>
            </a:r>
            <a:r>
              <a:rPr lang="fr-FR" sz="2000" dirty="0" smtClean="0">
                <a:latin typeface="Calibri" pitchFamily="34" charset="0"/>
              </a:rPr>
              <a:t>ns</a:t>
            </a:r>
          </a:p>
          <a:p>
            <a:r>
              <a:rPr lang="fr-FR" sz="2000" dirty="0" smtClean="0">
                <a:latin typeface="Calibri" pitchFamily="34" charset="0"/>
              </a:rPr>
              <a:t>Projet adossé au PN CEOS.fr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23528" y="2274545"/>
            <a:ext cx="74166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Contexte et besoins des maîtres d'ouvrage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683370" y="2706593"/>
            <a:ext cx="846063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</a:pPr>
            <a:r>
              <a:rPr lang="fr-FR" sz="2000" dirty="0" smtClean="0">
                <a:latin typeface="Calibri" pitchFamily="34" charset="0"/>
              </a:rPr>
              <a:t>Evaluation et prédiction de la performance des ouvrages vis-à-vis de la fissuration.</a:t>
            </a:r>
          </a:p>
          <a:p>
            <a:pPr marL="177800" indent="-177800">
              <a:buFont typeface="Wingdings" pitchFamily="2" charset="2"/>
              <a:buChar char="ü"/>
            </a:pPr>
            <a:r>
              <a:rPr lang="fr-FR" sz="2000" dirty="0" smtClean="0">
                <a:latin typeface="Calibri" pitchFamily="34" charset="0"/>
              </a:rPr>
              <a:t>Besoin en outils permettant de maîtriser l’impact de la fissuration du béton armé (jeune âge, service, prolongation de durée de vie…)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23528" y="4055000"/>
            <a:ext cx="2257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Objectifs principaux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683568" y="4534088"/>
            <a:ext cx="84604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ü"/>
              <a:tabLst>
                <a:tab pos="266700" algn="l"/>
              </a:tabLst>
            </a:pPr>
            <a:r>
              <a:rPr lang="fr-FR" sz="2000" dirty="0" smtClean="0">
                <a:latin typeface="Calibri" pitchFamily="34" charset="0"/>
              </a:rPr>
              <a:t> Compréhension des couplages entre la dégradation des matériaux et l’état mécanique de l’ouvrage (fissuration).</a:t>
            </a:r>
          </a:p>
          <a:p>
            <a:pPr marL="177800" indent="-177800">
              <a:buFont typeface="Wingdings" pitchFamily="2" charset="2"/>
              <a:buChar char="ü"/>
              <a:tabLst>
                <a:tab pos="266700" algn="l"/>
              </a:tabLst>
            </a:pPr>
            <a:r>
              <a:rPr lang="fr-FR" sz="2000" dirty="0" smtClean="0">
                <a:latin typeface="Calibri" pitchFamily="34" charset="0"/>
              </a:rPr>
              <a:t> Développement de nouveaux modèles de fissuration plus réalistes. </a:t>
            </a:r>
          </a:p>
          <a:p>
            <a:pPr marL="177800" indent="-177800">
              <a:buFont typeface="Wingdings" pitchFamily="2" charset="2"/>
              <a:buChar char="ü"/>
              <a:tabLst>
                <a:tab pos="266700" algn="l"/>
              </a:tabLst>
            </a:pPr>
            <a:r>
              <a:rPr lang="fr-FR" sz="2000" dirty="0" smtClean="0">
                <a:latin typeface="Calibri" pitchFamily="34" charset="0"/>
              </a:rPr>
              <a:t> Prise en compte des différentes sources de variabilités et études de sensibilité.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83568" y="2204864"/>
            <a:ext cx="80648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fr-FR" sz="2000" dirty="0" smtClean="0">
                <a:latin typeface="Calibri" pitchFamily="34" charset="0"/>
              </a:rPr>
              <a:t>GT 1 : Technologies numériques de modélisation de la fissuration </a:t>
            </a:r>
          </a:p>
          <a:p>
            <a:pPr marL="177800" indent="-177800"/>
            <a:r>
              <a:rPr lang="fr-FR" sz="2000" dirty="0" smtClean="0">
                <a:latin typeface="Calibri" pitchFamily="34" charset="0"/>
              </a:rPr>
              <a:t>GT 2 : Fissuration sous chargements multi-physiques </a:t>
            </a:r>
          </a:p>
          <a:p>
            <a:pPr marL="177800" indent="-177800"/>
            <a:r>
              <a:rPr lang="fr-FR" sz="2000" dirty="0" smtClean="0">
                <a:latin typeface="Calibri" pitchFamily="34" charset="0"/>
              </a:rPr>
              <a:t>GT3 : Expérimentation – Variabilité des données </a:t>
            </a:r>
            <a:endParaRPr lang="fr-FR" sz="2000" dirty="0">
              <a:latin typeface="Calibri" pitchFamily="34" charset="0"/>
            </a:endParaRPr>
          </a:p>
          <a:p>
            <a:pPr marL="177800" indent="-177800"/>
            <a:r>
              <a:rPr lang="fr-FR" sz="2000" dirty="0" smtClean="0">
                <a:latin typeface="Calibri" pitchFamily="34" charset="0"/>
              </a:rPr>
              <a:t>GT4 : Analyse de sensibilité – Analyse de risque 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323528" y="1772816"/>
            <a:ext cx="74166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Organisation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323528" y="1340768"/>
            <a:ext cx="8604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Partenaires : </a:t>
            </a:r>
            <a:r>
              <a:rPr lang="fr-FR" sz="2000" b="1" dirty="0" err="1" smtClean="0">
                <a:latin typeface="Calibri" pitchFamily="34" charset="0"/>
              </a:rPr>
              <a:t>Oxand</a:t>
            </a:r>
            <a:r>
              <a:rPr lang="fr-FR" sz="2000" dirty="0" smtClean="0">
                <a:latin typeface="Calibri" pitchFamily="34" charset="0"/>
              </a:rPr>
              <a:t>, 3SR, LMDC, LASAGEC, GEM, CEA, EDF, IFSTTAR, LMT, CSTB 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13" name="ZoneTexte 6"/>
          <p:cNvSpPr txBox="1">
            <a:spLocks noChangeArrowheads="1"/>
          </p:cNvSpPr>
          <p:nvPr/>
        </p:nvSpPr>
        <p:spPr bwMode="auto">
          <a:xfrm>
            <a:off x="323528" y="3533006"/>
            <a:ext cx="314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Principaux résultats obtenus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683568" y="4005064"/>
            <a:ext cx="80648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Incidence forte de la variabilité des caractéristiques matériaux sur l'orientation et l'ouverture des fissures.</a:t>
            </a:r>
          </a:p>
        </p:txBody>
      </p:sp>
      <p:sp>
        <p:nvSpPr>
          <p:cNvPr id="11" name="ZoneTexte 5"/>
          <p:cNvSpPr txBox="1">
            <a:spLocks noChangeArrowheads="1"/>
          </p:cNvSpPr>
          <p:nvPr/>
        </p:nvSpPr>
        <p:spPr bwMode="auto">
          <a:xfrm>
            <a:off x="3563888" y="908720"/>
            <a:ext cx="1802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smtClean="0">
                <a:latin typeface="Calibri" pitchFamily="34" charset="0"/>
              </a:rPr>
              <a:t>MEFISTO</a:t>
            </a:r>
            <a:endParaRPr lang="fr-FR" sz="2000" b="1" dirty="0">
              <a:latin typeface="Calibri" pitchFamily="34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683568" y="4725144"/>
            <a:ext cx="80648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Analyse fiabiliste de la fissuration précoce due à la chaleur d'hydratation.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6"/>
          <p:cNvSpPr txBox="1">
            <a:spLocks noChangeArrowheads="1"/>
          </p:cNvSpPr>
          <p:nvPr/>
        </p:nvSpPr>
        <p:spPr bwMode="auto">
          <a:xfrm>
            <a:off x="1295400" y="2092325"/>
            <a:ext cx="6732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Positionnement par rapport aux thématiques Risques /Fiabilité</a:t>
            </a:r>
          </a:p>
        </p:txBody>
      </p:sp>
      <p:sp>
        <p:nvSpPr>
          <p:cNvPr id="4101" name="ZoneTexte 9"/>
          <p:cNvSpPr txBox="1">
            <a:spLocks noChangeArrowheads="1"/>
          </p:cNvSpPr>
          <p:nvPr/>
        </p:nvSpPr>
        <p:spPr bwMode="auto">
          <a:xfrm>
            <a:off x="3635896" y="836712"/>
            <a:ext cx="181774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Projet </a:t>
            </a:r>
            <a:r>
              <a:rPr lang="fr-FR" sz="2000" b="1" dirty="0" smtClean="0">
                <a:latin typeface="Calibri" pitchFamily="34" charset="0"/>
              </a:rPr>
              <a:t>MEFISTO</a:t>
            </a:r>
          </a:p>
          <a:p>
            <a:endParaRPr lang="fr-FR" sz="2000" dirty="0">
              <a:latin typeface="Calibri" pitchFamily="34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395288" y="2662238"/>
          <a:ext cx="8496945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8889"/>
                <a:gridCol w="580988"/>
                <a:gridCol w="268706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Thématiques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Précision</a:t>
                      </a:r>
                      <a:r>
                        <a:rPr lang="fr-FR" sz="1800" b="0" baseline="0" dirty="0" smtClean="0">
                          <a:solidFill>
                            <a:schemeClr val="tx1"/>
                          </a:solidFill>
                        </a:rPr>
                        <a:t> / commentaire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Estimations des incertitudes (dépendance temps et espace)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oui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Données environnement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Erreurs de mesures expérimentales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ou de données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non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Méta-modèle (auxiliaires)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oui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Densité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ouvertures fissures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Analyse de fiabilité 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oui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Indice fiabilité temps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Modèles prédictifs avancés / d'ingénierie 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oui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Fissuration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, effet d'échelle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Actualisation probabiliste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des modèles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non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Propagation d'incertitudes 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oui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Champs et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variables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Optimisation de la décision multicritère en contexte incertain 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non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Couplage expérience / modélisation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oui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Voile expérimental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278</Words>
  <Application>Microsoft Office PowerPoint</Application>
  <PresentationFormat>Affichage à l'écran (4:3)</PresentationFormat>
  <Paragraphs>50</Paragraphs>
  <Slides>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Company>INSA de Toulouse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Frédéric Duprat</dc:creator>
  <cp:lastModifiedBy>Frédéric Duprat</cp:lastModifiedBy>
  <cp:revision>42</cp:revision>
  <dcterms:created xsi:type="dcterms:W3CDTF">2012-05-20T16:05:31Z</dcterms:created>
  <dcterms:modified xsi:type="dcterms:W3CDTF">2012-06-04T21:31:40Z</dcterms:modified>
</cp:coreProperties>
</file>