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3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B28B27-3B60-487E-93F6-B281773D447E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E275D4-2F44-46DA-A47C-81506483795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E275D4-2F44-46DA-A47C-81506483795B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278CBE-2D9A-43F3-882B-EF709FCCBE7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C4549C-51A3-485F-AD00-8422A41C51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E9D7EA-CE96-4C7B-9E34-BAB067A681B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B6D886-04C9-4C43-A573-E5142FAA5F1A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FD64-9407-4B3E-BFAC-CF0801E1E476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D0B27-23C7-4356-93D4-A6D3EB417D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1CA91-0779-4681-AFFE-6198F1DF34F4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22585-B226-4470-8188-12ADF21D42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1F817-2130-4F83-B6B5-0A2B1ABC7718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8349F-0C8A-472E-9BA2-36B2C35B9D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49BF1-60FA-4C50-88C6-FA5B25CA85B6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9C08-4E98-40EA-B105-06AB8FC0FA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54C19-588B-41AF-A0D4-F773F590D43C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E07A-185C-41C6-B545-6591D63FA3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F5D08-2F1A-4783-B367-AA115E64F971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159CD-E548-468D-AAA5-851D8D9AC13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680E7-3AAD-4613-9341-BF3A20A262B9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CD92D-9B95-4CAD-84CF-0A89A63008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047EE-3D3C-48BD-B72D-4D7E22A08C6C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9FC5-38D5-4C6C-B8DF-44CC0DBCE2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B713C-BFCF-4928-9C68-1A8B28344260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27DF3-5FB8-496A-93A0-E5EF11A25F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52D9E-3311-4B4A-ABC1-66819D1C8EDD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C4BF1-954E-4B6E-BB6F-1EAB789A32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78A11-4C28-45CE-992A-0F06BA042718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71D7A-F9D2-4540-88E3-8C6DF0F225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578644-956C-4BB7-87CF-E72E026EC777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1E8287-AC0A-4E74-B4C1-EEC34FC936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4925" y="44450"/>
            <a:ext cx="4165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 userDrawn="1"/>
        </p:nvSpPr>
        <p:spPr>
          <a:xfrm>
            <a:off x="4968875" y="44450"/>
            <a:ext cx="4140200" cy="6778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endParaRPr lang="fr-FR" sz="1200" dirty="0"/>
          </a:p>
          <a:p>
            <a:pPr algn="ctr">
              <a:defRPr/>
            </a:pPr>
            <a:r>
              <a:rPr lang="fr-FR" sz="1400" dirty="0"/>
              <a:t>Session Retour </a:t>
            </a:r>
            <a:r>
              <a:rPr lang="fr-FR" sz="1400" dirty="0" smtClean="0"/>
              <a:t>d</a:t>
            </a:r>
            <a:r>
              <a:rPr lang="fr-FR" altLang="fr-FR" sz="1400" dirty="0" smtClean="0"/>
              <a:t>’</a:t>
            </a:r>
            <a:r>
              <a:rPr lang="fr-FR" sz="1400" dirty="0" smtClean="0"/>
              <a:t>Expérience </a:t>
            </a:r>
            <a:r>
              <a:rPr lang="fr-FR" sz="1400" dirty="0"/>
              <a:t>sur Projets</a:t>
            </a:r>
          </a:p>
          <a:p>
            <a:pPr algn="ctr">
              <a:defRPr/>
            </a:pPr>
            <a:endParaRPr lang="fr-F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ZoneTexte 5"/>
          <p:cNvSpPr txBox="1">
            <a:spLocks noChangeArrowheads="1"/>
          </p:cNvSpPr>
          <p:nvPr/>
        </p:nvSpPr>
        <p:spPr bwMode="auto">
          <a:xfrm>
            <a:off x="3563888" y="908720"/>
            <a:ext cx="18106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Projet </a:t>
            </a:r>
            <a:r>
              <a:rPr lang="fr-FR" sz="2000" b="1" dirty="0" err="1" smtClean="0">
                <a:latin typeface="Calibri" pitchFamily="34" charset="0"/>
              </a:rPr>
              <a:t>EvaDéOS</a:t>
            </a:r>
            <a:endParaRPr lang="fr-FR" sz="2000" b="1" dirty="0">
              <a:latin typeface="Calibri" pitchFamily="34" charset="0"/>
            </a:endParaRPr>
          </a:p>
        </p:txBody>
      </p:sp>
      <p:sp>
        <p:nvSpPr>
          <p:cNvPr id="2053" name="ZoneTexte 6"/>
          <p:cNvSpPr txBox="1">
            <a:spLocks noChangeArrowheads="1"/>
          </p:cNvSpPr>
          <p:nvPr/>
        </p:nvSpPr>
        <p:spPr bwMode="auto">
          <a:xfrm>
            <a:off x="1132199" y="1340768"/>
            <a:ext cx="72557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b="1" dirty="0" smtClean="0">
                <a:latin typeface="Calibri" pitchFamily="34" charset="0"/>
              </a:rPr>
              <a:t>Eva</a:t>
            </a:r>
            <a:r>
              <a:rPr lang="fr-FR" sz="2000" dirty="0" smtClean="0">
                <a:latin typeface="Calibri" pitchFamily="34" charset="0"/>
              </a:rPr>
              <a:t>luation non destructive pour la prédiction de la</a:t>
            </a:r>
            <a:r>
              <a:rPr lang="fr-FR" sz="2000" b="1" dirty="0" smtClean="0">
                <a:latin typeface="Calibri" pitchFamily="34" charset="0"/>
              </a:rPr>
              <a:t> Dé</a:t>
            </a:r>
            <a:r>
              <a:rPr lang="fr-FR" sz="2000" dirty="0" smtClean="0">
                <a:latin typeface="Calibri" pitchFamily="34" charset="0"/>
              </a:rPr>
              <a:t>gradation des </a:t>
            </a:r>
            <a:endParaRPr lang="fr-FR" sz="2000" dirty="0" smtClean="0">
              <a:latin typeface="Calibri" pitchFamily="34" charset="0"/>
            </a:endParaRPr>
          </a:p>
          <a:p>
            <a:r>
              <a:rPr lang="fr-FR" sz="2000" dirty="0" smtClean="0">
                <a:latin typeface="Calibri" pitchFamily="34" charset="0"/>
              </a:rPr>
              <a:t>structures </a:t>
            </a:r>
            <a:r>
              <a:rPr lang="fr-FR" sz="2000" dirty="0" smtClean="0">
                <a:latin typeface="Calibri" pitchFamily="34" charset="0"/>
              </a:rPr>
              <a:t>et l’</a:t>
            </a:r>
            <a:r>
              <a:rPr lang="fr-FR" sz="2000" b="1" dirty="0" smtClean="0">
                <a:latin typeface="Calibri" pitchFamily="34" charset="0"/>
              </a:rPr>
              <a:t>O</a:t>
            </a:r>
            <a:r>
              <a:rPr lang="fr-FR" sz="2000" dirty="0" smtClean="0">
                <a:latin typeface="Calibri" pitchFamily="34" charset="0"/>
              </a:rPr>
              <a:t>ptimisation de leur </a:t>
            </a:r>
            <a:r>
              <a:rPr lang="fr-FR" sz="2000" b="1" dirty="0" smtClean="0">
                <a:latin typeface="Calibri" pitchFamily="34" charset="0"/>
              </a:rPr>
              <a:t>S</a:t>
            </a:r>
            <a:r>
              <a:rPr lang="fr-FR" sz="2000" dirty="0" smtClean="0">
                <a:latin typeface="Calibri" pitchFamily="34" charset="0"/>
              </a:rPr>
              <a:t>uivi</a:t>
            </a:r>
            <a:endParaRPr lang="fr-FR" sz="2000" dirty="0" smtClean="0">
              <a:latin typeface="Calibri" pitchFamily="34" charset="0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23528" y="2150274"/>
            <a:ext cx="74166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Contexte et besoins des maîtres d'ouvrage</a:t>
            </a:r>
            <a:endParaRPr lang="fr-FR" sz="2000" b="1" dirty="0">
              <a:latin typeface="Calibri" pitchFamily="34" charset="0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683370" y="2582322"/>
            <a:ext cx="846063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buFont typeface="Wingdings" pitchFamily="2" charset="2"/>
              <a:buChar char="ü"/>
            </a:pPr>
            <a:r>
              <a:rPr lang="fr-FR" sz="2000" dirty="0" smtClean="0">
                <a:latin typeface="Calibri" pitchFamily="34" charset="0"/>
              </a:rPr>
              <a:t> Nécessité d'un suivi amont des structures pour améliorer les stratégies MR</a:t>
            </a:r>
          </a:p>
          <a:p>
            <a:pPr marL="177800" indent="-177800">
              <a:buFont typeface="Wingdings" pitchFamily="2" charset="2"/>
              <a:buChar char="ü"/>
            </a:pP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smtClean="0">
                <a:latin typeface="Calibri" pitchFamily="34" charset="0"/>
              </a:rPr>
              <a:t>Recours aux techniques END sur site </a:t>
            </a:r>
          </a:p>
          <a:p>
            <a:pPr marL="177800" indent="-177800">
              <a:buFont typeface="Wingdings" pitchFamily="2" charset="2"/>
              <a:buChar char="ü"/>
            </a:pP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smtClean="0">
                <a:latin typeface="Calibri" pitchFamily="34" charset="0"/>
              </a:rPr>
              <a:t>Recours à l'actualisation probabiliste des modèles de prévision (</a:t>
            </a:r>
            <a:r>
              <a:rPr lang="fr-FR" sz="2000" dirty="0" err="1" smtClean="0">
                <a:latin typeface="Calibri" pitchFamily="34" charset="0"/>
              </a:rPr>
              <a:t>carbo</a:t>
            </a:r>
            <a:r>
              <a:rPr lang="fr-FR" sz="2000" dirty="0" smtClean="0">
                <a:latin typeface="Calibri" pitchFamily="34" charset="0"/>
              </a:rPr>
              <a:t>, </a:t>
            </a:r>
            <a:r>
              <a:rPr lang="fr-FR" sz="2000" dirty="0" err="1" smtClean="0">
                <a:latin typeface="Calibri" pitchFamily="34" charset="0"/>
              </a:rPr>
              <a:t>chloro</a:t>
            </a:r>
            <a:r>
              <a:rPr lang="fr-FR" sz="2000" dirty="0" smtClean="0">
                <a:latin typeface="Calibri" pitchFamily="34" charset="0"/>
              </a:rPr>
              <a:t>)</a:t>
            </a:r>
          </a:p>
          <a:p>
            <a:pPr marL="177800" indent="-177800">
              <a:buFont typeface="Wingdings" pitchFamily="2" charset="2"/>
              <a:buChar char="ü"/>
            </a:pP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smtClean="0">
                <a:latin typeface="Calibri" pitchFamily="34" charset="0"/>
              </a:rPr>
              <a:t>Optimisation des inspections par rapport aux risques + coûts</a:t>
            </a:r>
            <a:endParaRPr lang="fr-FR" sz="2000" dirty="0" smtClean="0"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323528" y="3982412"/>
            <a:ext cx="22571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Objectifs principaux</a:t>
            </a:r>
            <a:endParaRPr lang="fr-FR" sz="2000" b="1" dirty="0">
              <a:latin typeface="Calibri" pitchFamily="34" charset="0"/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683568" y="4409817"/>
            <a:ext cx="84604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buFont typeface="Wingdings" pitchFamily="2" charset="2"/>
              <a:buChar char="ü"/>
              <a:tabLst>
                <a:tab pos="266700" algn="l"/>
              </a:tabLst>
            </a:pPr>
            <a:r>
              <a:rPr lang="fr-FR" sz="2000" dirty="0" smtClean="0">
                <a:latin typeface="Calibri" pitchFamily="34" charset="0"/>
              </a:rPr>
              <a:t> Mé</a:t>
            </a:r>
            <a:r>
              <a:rPr lang="fr-FR" sz="2000" dirty="0" smtClean="0">
                <a:latin typeface="Calibri" pitchFamily="34" charset="0"/>
              </a:rPr>
              <a:t>thodologie d'ensemble pour le suivi des ouvrages avant dégradation visible</a:t>
            </a:r>
            <a:r>
              <a:rPr lang="fr-FR" sz="2000" dirty="0" smtClean="0">
                <a:latin typeface="Calibri" pitchFamily="34" charset="0"/>
              </a:rPr>
              <a:t> (enqu</a:t>
            </a:r>
            <a:r>
              <a:rPr lang="fr-FR" sz="2000" dirty="0" smtClean="0">
                <a:latin typeface="Calibri" pitchFamily="34" charset="0"/>
              </a:rPr>
              <a:t>ête préalable MO, </a:t>
            </a:r>
            <a:r>
              <a:rPr lang="fr-FR" sz="2000" dirty="0" smtClean="0">
                <a:latin typeface="Calibri" pitchFamily="34" charset="0"/>
              </a:rPr>
              <a:t>END, prévision, optimisation du suivi)</a:t>
            </a:r>
          </a:p>
          <a:p>
            <a:pPr marL="177800" indent="-177800">
              <a:buFont typeface="Wingdings" pitchFamily="2" charset="2"/>
              <a:buChar char="ü"/>
              <a:tabLst>
                <a:tab pos="266700" algn="l"/>
              </a:tabLst>
            </a:pPr>
            <a:r>
              <a:rPr lang="fr-FR" sz="2000" dirty="0" smtClean="0">
                <a:latin typeface="Calibri" pitchFamily="34" charset="0"/>
              </a:rPr>
              <a:t>Synergie des modèles de prévision de dégradation et des techniques END</a:t>
            </a:r>
            <a:endParaRPr lang="fr-FR" sz="2000" dirty="0" smtClean="0">
              <a:latin typeface="Calibri" pitchFamily="34" charset="0"/>
            </a:endParaRPr>
          </a:p>
          <a:p>
            <a:pPr marL="177800" indent="-177800">
              <a:buFont typeface="Wingdings" pitchFamily="2" charset="2"/>
              <a:buChar char="ü"/>
              <a:tabLst>
                <a:tab pos="266700" algn="l"/>
              </a:tabLst>
            </a:pPr>
            <a:r>
              <a:rPr lang="fr-FR" sz="2000" dirty="0" smtClean="0">
                <a:latin typeface="Calibri" pitchFamily="34" charset="0"/>
              </a:rPr>
              <a:t> </a:t>
            </a:r>
            <a:r>
              <a:rPr lang="fr-FR" sz="2000" dirty="0" smtClean="0">
                <a:latin typeface="Calibri" pitchFamily="34" charset="0"/>
              </a:rPr>
              <a:t>Prise en compte des erreurs de </a:t>
            </a:r>
            <a:r>
              <a:rPr lang="fr-FR" sz="2000" dirty="0" smtClean="0">
                <a:latin typeface="Calibri" pitchFamily="34" charset="0"/>
              </a:rPr>
              <a:t>mesures dans </a:t>
            </a:r>
            <a:r>
              <a:rPr lang="fr-FR" sz="2000" dirty="0" smtClean="0">
                <a:latin typeface="Calibri" pitchFamily="34" charset="0"/>
              </a:rPr>
              <a:t>l'optimisation </a:t>
            </a:r>
            <a:r>
              <a:rPr lang="fr-FR" sz="2000" dirty="0" smtClean="0">
                <a:latin typeface="Calibri" pitchFamily="34" charset="0"/>
              </a:rPr>
              <a:t>des inspections </a:t>
            </a:r>
            <a:endParaRPr lang="fr-FR" sz="20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83568" y="2492896"/>
            <a:ext cx="806489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/>
            <a:r>
              <a:rPr lang="fr-FR" sz="2000" dirty="0" smtClean="0">
                <a:latin typeface="Calibri" pitchFamily="34" charset="0"/>
              </a:rPr>
              <a:t>T</a:t>
            </a:r>
            <a:r>
              <a:rPr lang="fr-FR" sz="2000" dirty="0" smtClean="0">
                <a:latin typeface="Calibri" pitchFamily="34" charset="0"/>
              </a:rPr>
              <a:t>1 </a:t>
            </a:r>
            <a:r>
              <a:rPr lang="fr-FR" sz="2000" dirty="0" smtClean="0">
                <a:latin typeface="Calibri" pitchFamily="34" charset="0"/>
              </a:rPr>
              <a:t>: </a:t>
            </a:r>
            <a:r>
              <a:rPr lang="fr-FR" sz="2000" dirty="0" smtClean="0">
                <a:latin typeface="Calibri" pitchFamily="34" charset="0"/>
              </a:rPr>
              <a:t>PILOTAGE ET COORDINATION</a:t>
            </a:r>
            <a:endParaRPr lang="fr-FR" sz="2000" dirty="0" smtClean="0">
              <a:latin typeface="Calibri" pitchFamily="34" charset="0"/>
            </a:endParaRPr>
          </a:p>
          <a:p>
            <a:pPr marL="177800" indent="-177800"/>
            <a:r>
              <a:rPr lang="fr-FR" sz="2000" dirty="0" smtClean="0">
                <a:latin typeface="Calibri" pitchFamily="34" charset="0"/>
              </a:rPr>
              <a:t>T2 </a:t>
            </a:r>
            <a:r>
              <a:rPr lang="fr-FR" sz="2000" dirty="0" smtClean="0">
                <a:latin typeface="Calibri" pitchFamily="34" charset="0"/>
              </a:rPr>
              <a:t>: </a:t>
            </a:r>
            <a:r>
              <a:rPr lang="fr-FR" sz="2000" dirty="0" smtClean="0">
                <a:latin typeface="Calibri" pitchFamily="34" charset="0"/>
              </a:rPr>
              <a:t>ETUDES DE CAS</a:t>
            </a:r>
            <a:endParaRPr lang="fr-FR" sz="2000" dirty="0" smtClean="0">
              <a:latin typeface="Calibri" pitchFamily="34" charset="0"/>
            </a:endParaRPr>
          </a:p>
          <a:p>
            <a:pPr marL="177800" indent="-177800"/>
            <a:r>
              <a:rPr lang="fr-FR" sz="2000" dirty="0" smtClean="0">
                <a:latin typeface="Calibri" pitchFamily="34" charset="0"/>
              </a:rPr>
              <a:t>T3 </a:t>
            </a:r>
            <a:r>
              <a:rPr lang="fr-FR" sz="2000" dirty="0" smtClean="0">
                <a:latin typeface="Calibri" pitchFamily="34" charset="0"/>
              </a:rPr>
              <a:t>: </a:t>
            </a:r>
            <a:r>
              <a:rPr lang="fr-FR" sz="2000" dirty="0" smtClean="0">
                <a:latin typeface="Calibri" pitchFamily="34" charset="0"/>
              </a:rPr>
              <a:t>EVALUATION ET CARACTERISATION</a:t>
            </a:r>
            <a:endParaRPr lang="fr-FR" sz="2000" dirty="0">
              <a:latin typeface="Calibri" pitchFamily="34" charset="0"/>
            </a:endParaRPr>
          </a:p>
          <a:p>
            <a:pPr marL="177800" indent="-177800"/>
            <a:r>
              <a:rPr lang="fr-FR" sz="2000" dirty="0" smtClean="0">
                <a:latin typeface="Calibri" pitchFamily="34" charset="0"/>
              </a:rPr>
              <a:t>T4 </a:t>
            </a:r>
            <a:r>
              <a:rPr lang="fr-FR" sz="2000" dirty="0" smtClean="0">
                <a:latin typeface="Calibri" pitchFamily="34" charset="0"/>
              </a:rPr>
              <a:t>: </a:t>
            </a:r>
            <a:r>
              <a:rPr lang="fr-FR" sz="2000" dirty="0" smtClean="0">
                <a:latin typeface="Calibri" pitchFamily="34" charset="0"/>
              </a:rPr>
              <a:t>PREDICTION ET MODELES DE DEGRADATION </a:t>
            </a:r>
            <a:endParaRPr lang="fr-FR" sz="2000" dirty="0" smtClean="0">
              <a:latin typeface="Calibri" pitchFamily="34" charset="0"/>
            </a:endParaRPr>
          </a:p>
          <a:p>
            <a:pPr marL="177800" indent="-177800"/>
            <a:r>
              <a:rPr lang="fr-FR" sz="2000" dirty="0" smtClean="0">
                <a:latin typeface="Calibri" pitchFamily="34" charset="0"/>
              </a:rPr>
              <a:t>T5 </a:t>
            </a:r>
            <a:r>
              <a:rPr lang="fr-FR" sz="2000" dirty="0" smtClean="0">
                <a:latin typeface="Calibri" pitchFamily="34" charset="0"/>
              </a:rPr>
              <a:t>: FIABILITE ET DECISION</a:t>
            </a:r>
            <a:endParaRPr lang="fr-FR" sz="2000" dirty="0" smtClean="0">
              <a:latin typeface="Calibri" pitchFamily="34" charset="0"/>
            </a:endParaRP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323528" y="2060848"/>
            <a:ext cx="74166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Organisation</a:t>
            </a:r>
            <a:endParaRPr lang="fr-FR" sz="2000" b="1" dirty="0">
              <a:latin typeface="Calibri" pitchFamily="34" charset="0"/>
            </a:endParaRP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323528" y="1340768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Partenaires : </a:t>
            </a:r>
            <a:r>
              <a:rPr lang="fr-FR" sz="2000" b="1" dirty="0" smtClean="0">
                <a:latin typeface="Calibri" pitchFamily="34" charset="0"/>
              </a:rPr>
              <a:t>LMDC</a:t>
            </a:r>
            <a:r>
              <a:rPr lang="fr-FR" sz="2000" dirty="0" smtClean="0">
                <a:latin typeface="Calibri" pitchFamily="34" charset="0"/>
              </a:rPr>
              <a:t>, I2M, </a:t>
            </a:r>
            <a:r>
              <a:rPr lang="fr-FR" sz="2000" dirty="0" err="1" smtClean="0">
                <a:latin typeface="Calibri" pitchFamily="34" charset="0"/>
              </a:rPr>
              <a:t>GeM</a:t>
            </a:r>
            <a:r>
              <a:rPr lang="fr-FR" sz="2000" dirty="0" smtClean="0">
                <a:latin typeface="Calibri" pitchFamily="34" charset="0"/>
              </a:rPr>
              <a:t>, LCND, IFSTTAR, CEA, EDF, </a:t>
            </a:r>
            <a:r>
              <a:rPr lang="fr-FR" sz="2000" dirty="0" err="1" smtClean="0">
                <a:latin typeface="Calibri" pitchFamily="34" charset="0"/>
              </a:rPr>
              <a:t>Oxand</a:t>
            </a:r>
            <a:r>
              <a:rPr lang="fr-FR" sz="2000" dirty="0" smtClean="0">
                <a:latin typeface="Calibri" pitchFamily="34" charset="0"/>
              </a:rPr>
              <a:t>, </a:t>
            </a:r>
            <a:r>
              <a:rPr lang="fr-FR" sz="2000" dirty="0" err="1" smtClean="0">
                <a:latin typeface="Calibri" pitchFamily="34" charset="0"/>
              </a:rPr>
              <a:t>Phimeca</a:t>
            </a:r>
            <a:r>
              <a:rPr lang="fr-FR" sz="2000" dirty="0" smtClean="0">
                <a:latin typeface="Calibri" pitchFamily="34" charset="0"/>
              </a:rPr>
              <a:t>, SETRA, Nantes Habitat</a:t>
            </a:r>
            <a:endParaRPr lang="fr-FR" sz="2000" b="1" dirty="0">
              <a:latin typeface="Calibri" pitchFamily="34" charset="0"/>
            </a:endParaRPr>
          </a:p>
        </p:txBody>
      </p:sp>
      <p:sp>
        <p:nvSpPr>
          <p:cNvPr id="17" name="ZoneTexte 5"/>
          <p:cNvSpPr txBox="1">
            <a:spLocks noChangeArrowheads="1"/>
          </p:cNvSpPr>
          <p:nvPr/>
        </p:nvSpPr>
        <p:spPr bwMode="auto">
          <a:xfrm>
            <a:off x="3563888" y="908720"/>
            <a:ext cx="18667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Projet </a:t>
            </a:r>
            <a:r>
              <a:rPr lang="fr-FR" sz="2000" b="1" dirty="0" smtClean="0">
                <a:latin typeface="Calibri" pitchFamily="34" charset="0"/>
              </a:rPr>
              <a:t>EVADEOS</a:t>
            </a:r>
            <a:endParaRPr lang="fr-FR" sz="2000" b="1" dirty="0">
              <a:latin typeface="Calibri" pitchFamily="34" charset="0"/>
            </a:endParaRPr>
          </a:p>
        </p:txBody>
      </p:sp>
      <p:pic>
        <p:nvPicPr>
          <p:cNvPr id="18" name="Picture 2" descr="fig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142636"/>
            <a:ext cx="3798984" cy="259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5"/>
          <p:cNvSpPr txBox="1">
            <a:spLocks noChangeArrowheads="1"/>
          </p:cNvSpPr>
          <p:nvPr/>
        </p:nvSpPr>
        <p:spPr bwMode="auto">
          <a:xfrm>
            <a:off x="3563888" y="908720"/>
            <a:ext cx="18667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Projet </a:t>
            </a:r>
            <a:r>
              <a:rPr lang="fr-FR" sz="2000" b="1" dirty="0" smtClean="0">
                <a:latin typeface="Calibri" pitchFamily="34" charset="0"/>
              </a:rPr>
              <a:t>EVADEOS</a:t>
            </a:r>
            <a:endParaRPr lang="fr-FR" sz="2000" b="1" dirty="0">
              <a:latin typeface="Calibri" pitchFamily="34" charset="0"/>
            </a:endParaRPr>
          </a:p>
        </p:txBody>
      </p:sp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1295400" y="2092325"/>
            <a:ext cx="6732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>
                <a:latin typeface="Calibri" pitchFamily="34" charset="0"/>
              </a:rPr>
              <a:t>Positionnement par rapport aux thématiques Risques /Fiabilité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395288" y="2662238"/>
          <a:ext cx="8497887" cy="3714750"/>
        </p:xfrm>
        <a:graphic>
          <a:graphicData uri="http://schemas.openxmlformats.org/drawingml/2006/table">
            <a:tbl>
              <a:tblPr/>
              <a:tblGrid>
                <a:gridCol w="5229225"/>
                <a:gridCol w="581025"/>
                <a:gridCol w="26876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Thématiques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Précision / commentaire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Estimations des incertitudes (dépendance temps et espace)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oui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Données matériaux / environ.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Erreurs de mesures expérimentales ou de données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oui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Techniques END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Méta-modèle (auxiliaires)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oui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Analyse sensibilité et fiabilité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Analyse de fiabilité 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oui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Indice fiabilité temps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Modèles prédictifs avancés / d'ingénierie 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oui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Dégradation chimique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Actualisation probabiliste des modèles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oui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Paramètres et prédiction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Propagation d'incertitudes 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oui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Champs et variables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Optimisation de la décision multicritère en contexte incertain 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oui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Suivi et inspection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Couplage expérience / modélisation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non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6"/>
          <p:cNvSpPr txBox="1">
            <a:spLocks noChangeArrowheads="1"/>
          </p:cNvSpPr>
          <p:nvPr/>
        </p:nvSpPr>
        <p:spPr bwMode="auto">
          <a:xfrm>
            <a:off x="2555776" y="1700808"/>
            <a:ext cx="3729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Parts consacrées aux thématiques</a:t>
            </a:r>
          </a:p>
        </p:txBody>
      </p:sp>
      <p:sp>
        <p:nvSpPr>
          <p:cNvPr id="5125" name="ZoneTexte 9"/>
          <p:cNvSpPr txBox="1">
            <a:spLocks noChangeArrowheads="1"/>
          </p:cNvSpPr>
          <p:nvPr/>
        </p:nvSpPr>
        <p:spPr bwMode="auto">
          <a:xfrm>
            <a:off x="3491880" y="908720"/>
            <a:ext cx="18667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Projet </a:t>
            </a:r>
            <a:r>
              <a:rPr lang="fr-FR" sz="2000" b="1" dirty="0" smtClean="0">
                <a:latin typeface="Calibri" pitchFamily="34" charset="0"/>
              </a:rPr>
              <a:t>EVADEOS</a:t>
            </a:r>
            <a:endParaRPr lang="fr-FR" sz="2000" dirty="0">
              <a:latin typeface="Calibri" pitchFamily="34" charset="0"/>
            </a:endParaRPr>
          </a:p>
        </p:txBody>
      </p:sp>
      <p:grpSp>
        <p:nvGrpSpPr>
          <p:cNvPr id="5126" name="Groupe 68"/>
          <p:cNvGrpSpPr>
            <a:grpSpLocks/>
          </p:cNvGrpSpPr>
          <p:nvPr/>
        </p:nvGrpSpPr>
        <p:grpSpPr bwMode="auto">
          <a:xfrm>
            <a:off x="2987675" y="4481513"/>
            <a:ext cx="2736850" cy="144462"/>
            <a:chOff x="2771800" y="5229200"/>
            <a:chExt cx="2736304" cy="144016"/>
          </a:xfrm>
        </p:grpSpPr>
        <p:cxnSp>
          <p:nvCxnSpPr>
            <p:cNvPr id="13" name="Connecteur droit avec flèche 12"/>
            <p:cNvCxnSpPr/>
            <p:nvPr/>
          </p:nvCxnSpPr>
          <p:spPr>
            <a:xfrm flipH="1">
              <a:off x="2771800" y="5302000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3059081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3276524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3492381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3708238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3924095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4355809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4571666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4787523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5003380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5220824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27" name="Groupe 69"/>
          <p:cNvGrpSpPr>
            <a:grpSpLocks/>
          </p:cNvGrpSpPr>
          <p:nvPr/>
        </p:nvGrpSpPr>
        <p:grpSpPr bwMode="auto">
          <a:xfrm rot="2160000">
            <a:off x="2987675" y="4481513"/>
            <a:ext cx="2736850" cy="144462"/>
            <a:chOff x="2771800" y="5229200"/>
            <a:chExt cx="2736304" cy="144016"/>
          </a:xfrm>
        </p:grpSpPr>
        <p:cxnSp>
          <p:nvCxnSpPr>
            <p:cNvPr id="71" name="Connecteur droit avec flèche 70"/>
            <p:cNvCxnSpPr/>
            <p:nvPr/>
          </p:nvCxnSpPr>
          <p:spPr>
            <a:xfrm flipH="1">
              <a:off x="2772267" y="5301848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>
              <a:off x="3058334" y="5228335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3275147" y="5229719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3491028" y="522982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3706908" y="522992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3922788" y="523002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>
              <a:off x="4354899" y="5228022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>
              <a:off x="4570780" y="5228125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>
              <a:off x="4786660" y="5228228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/>
            <p:cNvCxnSpPr/>
            <p:nvPr/>
          </p:nvCxnSpPr>
          <p:spPr>
            <a:xfrm>
              <a:off x="5002540" y="5228331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>
              <a:off x="5219353" y="522971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28" name="Groupe 81"/>
          <p:cNvGrpSpPr>
            <a:grpSpLocks/>
          </p:cNvGrpSpPr>
          <p:nvPr/>
        </p:nvGrpSpPr>
        <p:grpSpPr bwMode="auto">
          <a:xfrm rot="4320000">
            <a:off x="2988470" y="4482306"/>
            <a:ext cx="2735262" cy="142875"/>
            <a:chOff x="2771800" y="5229200"/>
            <a:chExt cx="2736304" cy="144016"/>
          </a:xfrm>
        </p:grpSpPr>
        <p:cxnSp>
          <p:nvCxnSpPr>
            <p:cNvPr id="83" name="Connecteur droit avec flèche 82"/>
            <p:cNvCxnSpPr/>
            <p:nvPr/>
          </p:nvCxnSpPr>
          <p:spPr>
            <a:xfrm flipH="1">
              <a:off x="2771800" y="5301209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/>
            <p:nvPr/>
          </p:nvCxnSpPr>
          <p:spPr>
            <a:xfrm>
              <a:off x="3058434" y="523013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>
              <a:off x="3273884" y="523000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>
              <a:off x="3490845" y="523037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/>
            <p:nvPr/>
          </p:nvCxnSpPr>
          <p:spPr>
            <a:xfrm>
              <a:off x="3706295" y="523024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>
            <a:xfrm>
              <a:off x="3921745" y="523011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>
              <a:off x="4356157" y="522931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>
              <a:off x="4571608" y="5229188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>
              <a:off x="4788569" y="522955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5004018" y="522942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5219469" y="522929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29" name="Groupe 93"/>
          <p:cNvGrpSpPr>
            <a:grpSpLocks/>
          </p:cNvGrpSpPr>
          <p:nvPr/>
        </p:nvGrpSpPr>
        <p:grpSpPr bwMode="auto">
          <a:xfrm rot="6480000">
            <a:off x="2988470" y="4482306"/>
            <a:ext cx="2735262" cy="142875"/>
            <a:chOff x="2771800" y="5229200"/>
            <a:chExt cx="2736304" cy="144016"/>
          </a:xfrm>
        </p:grpSpPr>
        <p:cxnSp>
          <p:nvCxnSpPr>
            <p:cNvPr id="95" name="Connecteur droit avec flèche 94"/>
            <p:cNvCxnSpPr/>
            <p:nvPr/>
          </p:nvCxnSpPr>
          <p:spPr>
            <a:xfrm flipH="1">
              <a:off x="2771801" y="5301209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3058925" y="522978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3274375" y="522991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3491335" y="522955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/>
            <p:nvPr/>
          </p:nvCxnSpPr>
          <p:spPr>
            <a:xfrm>
              <a:off x="3706786" y="522968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>
              <a:off x="3922236" y="522981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/>
            <p:cNvCxnSpPr/>
            <p:nvPr/>
          </p:nvCxnSpPr>
          <p:spPr>
            <a:xfrm>
              <a:off x="4356648" y="5230605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/>
            <p:cNvCxnSpPr/>
            <p:nvPr/>
          </p:nvCxnSpPr>
          <p:spPr>
            <a:xfrm>
              <a:off x="4572099" y="5230735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102"/>
            <p:cNvCxnSpPr/>
            <p:nvPr/>
          </p:nvCxnSpPr>
          <p:spPr>
            <a:xfrm>
              <a:off x="4789059" y="523037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5004509" y="52305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/>
            <p:cNvCxnSpPr/>
            <p:nvPr/>
          </p:nvCxnSpPr>
          <p:spPr>
            <a:xfrm>
              <a:off x="5219960" y="523063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30" name="Groupe 105"/>
          <p:cNvGrpSpPr>
            <a:grpSpLocks/>
          </p:cNvGrpSpPr>
          <p:nvPr/>
        </p:nvGrpSpPr>
        <p:grpSpPr bwMode="auto">
          <a:xfrm rot="8640000">
            <a:off x="2987675" y="4481513"/>
            <a:ext cx="2736850" cy="144462"/>
            <a:chOff x="2771800" y="5229200"/>
            <a:chExt cx="2736304" cy="144016"/>
          </a:xfrm>
        </p:grpSpPr>
        <p:cxnSp>
          <p:nvCxnSpPr>
            <p:cNvPr id="107" name="Connecteur droit avec flèche 106"/>
            <p:cNvCxnSpPr/>
            <p:nvPr/>
          </p:nvCxnSpPr>
          <p:spPr>
            <a:xfrm flipH="1">
              <a:off x="2772267" y="5300568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107"/>
            <p:cNvCxnSpPr/>
            <p:nvPr/>
          </p:nvCxnSpPr>
          <p:spPr>
            <a:xfrm>
              <a:off x="3059618" y="5230994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108"/>
            <p:cNvCxnSpPr/>
            <p:nvPr/>
          </p:nvCxnSpPr>
          <p:spPr>
            <a:xfrm>
              <a:off x="3276431" y="522961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109"/>
            <p:cNvCxnSpPr/>
            <p:nvPr/>
          </p:nvCxnSpPr>
          <p:spPr>
            <a:xfrm>
              <a:off x="3492311" y="5229509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110"/>
            <p:cNvCxnSpPr/>
            <p:nvPr/>
          </p:nvCxnSpPr>
          <p:spPr>
            <a:xfrm>
              <a:off x="3708192" y="522940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111"/>
            <p:cNvCxnSpPr/>
            <p:nvPr/>
          </p:nvCxnSpPr>
          <p:spPr>
            <a:xfrm>
              <a:off x="3924072" y="5229303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/>
            <p:cNvCxnSpPr/>
            <p:nvPr/>
          </p:nvCxnSpPr>
          <p:spPr>
            <a:xfrm>
              <a:off x="4356183" y="5231307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113"/>
            <p:cNvCxnSpPr/>
            <p:nvPr/>
          </p:nvCxnSpPr>
          <p:spPr>
            <a:xfrm>
              <a:off x="4572063" y="5231204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114"/>
            <p:cNvCxnSpPr/>
            <p:nvPr/>
          </p:nvCxnSpPr>
          <p:spPr>
            <a:xfrm>
              <a:off x="4787943" y="5231101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>
              <a:off x="5003824" y="5230998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>
              <a:off x="5220637" y="522961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1" name="ZoneTexte 117"/>
          <p:cNvSpPr txBox="1">
            <a:spLocks noChangeArrowheads="1"/>
          </p:cNvSpPr>
          <p:nvPr/>
        </p:nvSpPr>
        <p:spPr bwMode="auto">
          <a:xfrm rot="-5400000">
            <a:off x="2039144" y="4306094"/>
            <a:ext cx="1185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Estimation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Incertitudes</a:t>
            </a:r>
          </a:p>
        </p:txBody>
      </p:sp>
      <p:sp>
        <p:nvSpPr>
          <p:cNvPr id="5132" name="ZoneTexte 118"/>
          <p:cNvSpPr txBox="1">
            <a:spLocks noChangeArrowheads="1"/>
          </p:cNvSpPr>
          <p:nvPr/>
        </p:nvSpPr>
        <p:spPr bwMode="auto">
          <a:xfrm rot="-3240000">
            <a:off x="2465388" y="3236913"/>
            <a:ext cx="88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Erreurs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mesures</a:t>
            </a:r>
          </a:p>
        </p:txBody>
      </p:sp>
      <p:sp>
        <p:nvSpPr>
          <p:cNvPr id="5133" name="ZoneTexte 119"/>
          <p:cNvSpPr txBox="1">
            <a:spLocks noChangeArrowheads="1"/>
          </p:cNvSpPr>
          <p:nvPr/>
        </p:nvSpPr>
        <p:spPr bwMode="auto">
          <a:xfrm rot="-1080000">
            <a:off x="3344863" y="2617788"/>
            <a:ext cx="8953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Méta-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modèles</a:t>
            </a:r>
          </a:p>
        </p:txBody>
      </p:sp>
      <p:sp>
        <p:nvSpPr>
          <p:cNvPr id="5134" name="ZoneTexte 120"/>
          <p:cNvSpPr txBox="1">
            <a:spLocks noChangeArrowheads="1"/>
          </p:cNvSpPr>
          <p:nvPr/>
        </p:nvSpPr>
        <p:spPr bwMode="auto">
          <a:xfrm rot="1080000">
            <a:off x="4495800" y="2619375"/>
            <a:ext cx="909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Analyses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fiabilité</a:t>
            </a:r>
          </a:p>
        </p:txBody>
      </p:sp>
      <p:sp>
        <p:nvSpPr>
          <p:cNvPr id="5135" name="ZoneTexte 121"/>
          <p:cNvSpPr txBox="1">
            <a:spLocks noChangeArrowheads="1"/>
          </p:cNvSpPr>
          <p:nvPr/>
        </p:nvSpPr>
        <p:spPr bwMode="auto">
          <a:xfrm rot="3240000">
            <a:off x="5330031" y="3264694"/>
            <a:ext cx="960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Modèles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prédictifs</a:t>
            </a:r>
          </a:p>
        </p:txBody>
      </p:sp>
      <p:sp>
        <p:nvSpPr>
          <p:cNvPr id="5136" name="ZoneTexte 122"/>
          <p:cNvSpPr txBox="1">
            <a:spLocks noChangeArrowheads="1"/>
          </p:cNvSpPr>
          <p:nvPr/>
        </p:nvSpPr>
        <p:spPr bwMode="auto">
          <a:xfrm rot="-5400000">
            <a:off x="5521325" y="4279900"/>
            <a:ext cx="12779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Actualisation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probabiliste</a:t>
            </a:r>
          </a:p>
        </p:txBody>
      </p:sp>
      <p:sp>
        <p:nvSpPr>
          <p:cNvPr id="5137" name="ZoneTexte 123"/>
          <p:cNvSpPr txBox="1">
            <a:spLocks noChangeArrowheads="1"/>
          </p:cNvSpPr>
          <p:nvPr/>
        </p:nvSpPr>
        <p:spPr bwMode="auto">
          <a:xfrm rot="-3240000">
            <a:off x="5236369" y="5337969"/>
            <a:ext cx="1192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Propagation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incertitudes</a:t>
            </a:r>
          </a:p>
        </p:txBody>
      </p:sp>
      <p:sp>
        <p:nvSpPr>
          <p:cNvPr id="5138" name="ZoneTexte 124"/>
          <p:cNvSpPr txBox="1">
            <a:spLocks noChangeArrowheads="1"/>
          </p:cNvSpPr>
          <p:nvPr/>
        </p:nvSpPr>
        <p:spPr bwMode="auto">
          <a:xfrm rot="-1080000">
            <a:off x="4271963" y="5913438"/>
            <a:ext cx="12604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Optimisation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décision</a:t>
            </a:r>
          </a:p>
        </p:txBody>
      </p:sp>
      <p:sp>
        <p:nvSpPr>
          <p:cNvPr id="5139" name="ZoneTexte 125"/>
          <p:cNvSpPr txBox="1">
            <a:spLocks noChangeArrowheads="1"/>
          </p:cNvSpPr>
          <p:nvPr/>
        </p:nvSpPr>
        <p:spPr bwMode="auto">
          <a:xfrm rot="1080000">
            <a:off x="3232150" y="5930900"/>
            <a:ext cx="11334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Couplage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exp. / mod.</a:t>
            </a:r>
          </a:p>
        </p:txBody>
      </p:sp>
      <p:sp>
        <p:nvSpPr>
          <p:cNvPr id="5140" name="ZoneTexte 126"/>
          <p:cNvSpPr txBox="1">
            <a:spLocks noChangeArrowheads="1"/>
          </p:cNvSpPr>
          <p:nvPr/>
        </p:nvSpPr>
        <p:spPr bwMode="auto">
          <a:xfrm>
            <a:off x="1895475" y="5292725"/>
            <a:ext cx="1355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 b="1">
                <a:solidFill>
                  <a:srgbClr val="7030A0"/>
                </a:solidFill>
                <a:latin typeface="Calibri" pitchFamily="34" charset="0"/>
              </a:rPr>
              <a:t>Gestionnaires</a:t>
            </a:r>
          </a:p>
          <a:p>
            <a:pPr algn="ctr"/>
            <a:r>
              <a:rPr lang="fr-FR" sz="1600" b="1">
                <a:solidFill>
                  <a:srgbClr val="7030A0"/>
                </a:solidFill>
                <a:latin typeface="Calibri" pitchFamily="34" charset="0"/>
              </a:rPr>
              <a:t>ouvrages</a:t>
            </a:r>
          </a:p>
        </p:txBody>
      </p:sp>
      <p:sp>
        <p:nvSpPr>
          <p:cNvPr id="5141" name="ZoneTexte 127"/>
          <p:cNvSpPr txBox="1">
            <a:spLocks noChangeArrowheads="1"/>
          </p:cNvSpPr>
          <p:nvPr/>
        </p:nvSpPr>
        <p:spPr bwMode="auto">
          <a:xfrm>
            <a:off x="6732588" y="4292600"/>
            <a:ext cx="2055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>
                <a:latin typeface="Calibri" pitchFamily="34" charset="0"/>
              </a:rPr>
              <a:t>Part globale : 42%</a:t>
            </a:r>
          </a:p>
        </p:txBody>
      </p:sp>
      <p:sp>
        <p:nvSpPr>
          <p:cNvPr id="129" name="Ellipse 128"/>
          <p:cNvSpPr/>
          <p:nvPr/>
        </p:nvSpPr>
        <p:spPr>
          <a:xfrm>
            <a:off x="4152900" y="4075113"/>
            <a:ext cx="144463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4484688" y="3868738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3589338" y="3983038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3201988" y="4481513"/>
            <a:ext cx="142875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4618038" y="5519738"/>
            <a:ext cx="142875" cy="1428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4992688" y="4987925"/>
            <a:ext cx="144462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5380038" y="4486275"/>
            <a:ext cx="142875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4810125" y="4095750"/>
            <a:ext cx="144463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4284663" y="4484688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39" name="Connecteur droit 138"/>
          <p:cNvCxnSpPr/>
          <p:nvPr/>
        </p:nvCxnSpPr>
        <p:spPr>
          <a:xfrm flipV="1">
            <a:off x="4238625" y="3943350"/>
            <a:ext cx="304800" cy="200025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142"/>
          <p:cNvCxnSpPr/>
          <p:nvPr/>
        </p:nvCxnSpPr>
        <p:spPr>
          <a:xfrm>
            <a:off x="3654425" y="4054475"/>
            <a:ext cx="568325" cy="10160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 flipV="1">
            <a:off x="3279775" y="4048125"/>
            <a:ext cx="381000" cy="504825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153"/>
          <p:cNvCxnSpPr/>
          <p:nvPr/>
        </p:nvCxnSpPr>
        <p:spPr>
          <a:xfrm flipV="1">
            <a:off x="3263900" y="4546600"/>
            <a:ext cx="1085850" cy="635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>
            <a:off x="4356100" y="4552950"/>
            <a:ext cx="323850" cy="1038225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/>
          <p:nvPr/>
        </p:nvCxnSpPr>
        <p:spPr>
          <a:xfrm flipH="1">
            <a:off x="4692650" y="5054600"/>
            <a:ext cx="377825" cy="53975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/>
          <p:cNvCxnSpPr/>
          <p:nvPr/>
        </p:nvCxnSpPr>
        <p:spPr>
          <a:xfrm flipH="1">
            <a:off x="5064125" y="4562475"/>
            <a:ext cx="387350" cy="498475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 flipH="1" flipV="1">
            <a:off x="4883150" y="4165600"/>
            <a:ext cx="568325" cy="39370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 flipH="1" flipV="1">
            <a:off x="4552950" y="3940175"/>
            <a:ext cx="330200" cy="22860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6"/>
          <p:cNvSpPr txBox="1">
            <a:spLocks noChangeArrowheads="1"/>
          </p:cNvSpPr>
          <p:nvPr/>
        </p:nvSpPr>
        <p:spPr bwMode="auto">
          <a:xfrm>
            <a:off x="2339752" y="1700808"/>
            <a:ext cx="3992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Niveau de difficulté par thématiques</a:t>
            </a:r>
          </a:p>
        </p:txBody>
      </p:sp>
      <p:grpSp>
        <p:nvGrpSpPr>
          <p:cNvPr id="6150" name="Groupe 68"/>
          <p:cNvGrpSpPr>
            <a:grpSpLocks/>
          </p:cNvGrpSpPr>
          <p:nvPr/>
        </p:nvGrpSpPr>
        <p:grpSpPr bwMode="auto">
          <a:xfrm>
            <a:off x="2987675" y="4481513"/>
            <a:ext cx="2736850" cy="144462"/>
            <a:chOff x="2771800" y="5229200"/>
            <a:chExt cx="2736304" cy="144016"/>
          </a:xfrm>
        </p:grpSpPr>
        <p:cxnSp>
          <p:nvCxnSpPr>
            <p:cNvPr id="13" name="Connecteur droit avec flèche 12"/>
            <p:cNvCxnSpPr/>
            <p:nvPr/>
          </p:nvCxnSpPr>
          <p:spPr>
            <a:xfrm flipH="1">
              <a:off x="2771800" y="5302000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3059081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3276524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3492381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3708238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3924095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4355809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4571666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4787523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5003380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5220824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51" name="Groupe 69"/>
          <p:cNvGrpSpPr>
            <a:grpSpLocks/>
          </p:cNvGrpSpPr>
          <p:nvPr/>
        </p:nvGrpSpPr>
        <p:grpSpPr bwMode="auto">
          <a:xfrm rot="2160000">
            <a:off x="2987675" y="4481513"/>
            <a:ext cx="2736850" cy="144462"/>
            <a:chOff x="2771800" y="5229200"/>
            <a:chExt cx="2736304" cy="144016"/>
          </a:xfrm>
        </p:grpSpPr>
        <p:cxnSp>
          <p:nvCxnSpPr>
            <p:cNvPr id="71" name="Connecteur droit avec flèche 70"/>
            <p:cNvCxnSpPr/>
            <p:nvPr/>
          </p:nvCxnSpPr>
          <p:spPr>
            <a:xfrm flipH="1">
              <a:off x="2772267" y="5301848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>
              <a:off x="3058334" y="5228335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3275147" y="5229719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3491028" y="522982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3706908" y="522992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3922788" y="523002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>
              <a:off x="4354899" y="5228022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>
              <a:off x="4570780" y="5228125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>
              <a:off x="4786660" y="5228228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/>
            <p:cNvCxnSpPr/>
            <p:nvPr/>
          </p:nvCxnSpPr>
          <p:spPr>
            <a:xfrm>
              <a:off x="5002540" y="5228331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>
              <a:off x="5219353" y="522971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52" name="Groupe 81"/>
          <p:cNvGrpSpPr>
            <a:grpSpLocks/>
          </p:cNvGrpSpPr>
          <p:nvPr/>
        </p:nvGrpSpPr>
        <p:grpSpPr bwMode="auto">
          <a:xfrm rot="4320000">
            <a:off x="2988470" y="4482306"/>
            <a:ext cx="2735262" cy="142875"/>
            <a:chOff x="2771800" y="5229200"/>
            <a:chExt cx="2736304" cy="144016"/>
          </a:xfrm>
        </p:grpSpPr>
        <p:cxnSp>
          <p:nvCxnSpPr>
            <p:cNvPr id="83" name="Connecteur droit avec flèche 82"/>
            <p:cNvCxnSpPr/>
            <p:nvPr/>
          </p:nvCxnSpPr>
          <p:spPr>
            <a:xfrm flipH="1">
              <a:off x="2771800" y="5301209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/>
            <p:nvPr/>
          </p:nvCxnSpPr>
          <p:spPr>
            <a:xfrm>
              <a:off x="3058434" y="523013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>
              <a:off x="3273884" y="523000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>
              <a:off x="3490845" y="523037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/>
            <p:nvPr/>
          </p:nvCxnSpPr>
          <p:spPr>
            <a:xfrm>
              <a:off x="3706295" y="523024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>
            <a:xfrm>
              <a:off x="3921745" y="523011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>
              <a:off x="4356157" y="522931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>
              <a:off x="4571608" y="5229188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>
              <a:off x="4788569" y="522955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5004018" y="522942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5219469" y="522929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53" name="Groupe 93"/>
          <p:cNvGrpSpPr>
            <a:grpSpLocks/>
          </p:cNvGrpSpPr>
          <p:nvPr/>
        </p:nvGrpSpPr>
        <p:grpSpPr bwMode="auto">
          <a:xfrm rot="6480000">
            <a:off x="2988470" y="4482306"/>
            <a:ext cx="2735262" cy="142875"/>
            <a:chOff x="2771800" y="5229200"/>
            <a:chExt cx="2736304" cy="144016"/>
          </a:xfrm>
        </p:grpSpPr>
        <p:cxnSp>
          <p:nvCxnSpPr>
            <p:cNvPr id="95" name="Connecteur droit avec flèche 94"/>
            <p:cNvCxnSpPr/>
            <p:nvPr/>
          </p:nvCxnSpPr>
          <p:spPr>
            <a:xfrm flipH="1">
              <a:off x="2771801" y="5301209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3058925" y="522978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3274375" y="522991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3491335" y="522955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/>
            <p:nvPr/>
          </p:nvCxnSpPr>
          <p:spPr>
            <a:xfrm>
              <a:off x="3706786" y="522968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>
              <a:off x="3922236" y="522981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/>
            <p:cNvCxnSpPr/>
            <p:nvPr/>
          </p:nvCxnSpPr>
          <p:spPr>
            <a:xfrm>
              <a:off x="4356648" y="5230605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/>
            <p:cNvCxnSpPr/>
            <p:nvPr/>
          </p:nvCxnSpPr>
          <p:spPr>
            <a:xfrm>
              <a:off x="4572099" y="5230735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102"/>
            <p:cNvCxnSpPr/>
            <p:nvPr/>
          </p:nvCxnSpPr>
          <p:spPr>
            <a:xfrm>
              <a:off x="4789059" y="523037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5004509" y="52305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/>
            <p:cNvCxnSpPr/>
            <p:nvPr/>
          </p:nvCxnSpPr>
          <p:spPr>
            <a:xfrm>
              <a:off x="5219960" y="523063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54" name="Groupe 105"/>
          <p:cNvGrpSpPr>
            <a:grpSpLocks/>
          </p:cNvGrpSpPr>
          <p:nvPr/>
        </p:nvGrpSpPr>
        <p:grpSpPr bwMode="auto">
          <a:xfrm rot="8640000">
            <a:off x="2987675" y="4481513"/>
            <a:ext cx="2736850" cy="144462"/>
            <a:chOff x="2771800" y="5229200"/>
            <a:chExt cx="2736304" cy="144016"/>
          </a:xfrm>
        </p:grpSpPr>
        <p:cxnSp>
          <p:nvCxnSpPr>
            <p:cNvPr id="107" name="Connecteur droit avec flèche 106"/>
            <p:cNvCxnSpPr/>
            <p:nvPr/>
          </p:nvCxnSpPr>
          <p:spPr>
            <a:xfrm flipH="1">
              <a:off x="2772267" y="5300568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107"/>
            <p:cNvCxnSpPr/>
            <p:nvPr/>
          </p:nvCxnSpPr>
          <p:spPr>
            <a:xfrm>
              <a:off x="3059618" y="5230994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108"/>
            <p:cNvCxnSpPr/>
            <p:nvPr/>
          </p:nvCxnSpPr>
          <p:spPr>
            <a:xfrm>
              <a:off x="3276431" y="522961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109"/>
            <p:cNvCxnSpPr/>
            <p:nvPr/>
          </p:nvCxnSpPr>
          <p:spPr>
            <a:xfrm>
              <a:off x="3492311" y="5229509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110"/>
            <p:cNvCxnSpPr/>
            <p:nvPr/>
          </p:nvCxnSpPr>
          <p:spPr>
            <a:xfrm>
              <a:off x="3708192" y="522940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111"/>
            <p:cNvCxnSpPr/>
            <p:nvPr/>
          </p:nvCxnSpPr>
          <p:spPr>
            <a:xfrm>
              <a:off x="3924072" y="5229303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/>
            <p:cNvCxnSpPr/>
            <p:nvPr/>
          </p:nvCxnSpPr>
          <p:spPr>
            <a:xfrm>
              <a:off x="4356183" y="5231307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113"/>
            <p:cNvCxnSpPr/>
            <p:nvPr/>
          </p:nvCxnSpPr>
          <p:spPr>
            <a:xfrm>
              <a:off x="4572063" y="5231204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114"/>
            <p:cNvCxnSpPr/>
            <p:nvPr/>
          </p:nvCxnSpPr>
          <p:spPr>
            <a:xfrm>
              <a:off x="4787943" y="5231101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>
              <a:off x="5003824" y="5230998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>
              <a:off x="5220637" y="522961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5" name="ZoneTexte 117"/>
          <p:cNvSpPr txBox="1">
            <a:spLocks noChangeArrowheads="1"/>
          </p:cNvSpPr>
          <p:nvPr/>
        </p:nvSpPr>
        <p:spPr bwMode="auto">
          <a:xfrm rot="-5400000">
            <a:off x="2039144" y="4306094"/>
            <a:ext cx="1185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Estimation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Incertitudes</a:t>
            </a:r>
          </a:p>
        </p:txBody>
      </p:sp>
      <p:sp>
        <p:nvSpPr>
          <p:cNvPr id="6156" name="ZoneTexte 118"/>
          <p:cNvSpPr txBox="1">
            <a:spLocks noChangeArrowheads="1"/>
          </p:cNvSpPr>
          <p:nvPr/>
        </p:nvSpPr>
        <p:spPr bwMode="auto">
          <a:xfrm rot="-3240000">
            <a:off x="2465388" y="3236913"/>
            <a:ext cx="88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Erreurs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mesures</a:t>
            </a:r>
          </a:p>
        </p:txBody>
      </p:sp>
      <p:sp>
        <p:nvSpPr>
          <p:cNvPr id="6157" name="ZoneTexte 119"/>
          <p:cNvSpPr txBox="1">
            <a:spLocks noChangeArrowheads="1"/>
          </p:cNvSpPr>
          <p:nvPr/>
        </p:nvSpPr>
        <p:spPr bwMode="auto">
          <a:xfrm rot="-1080000">
            <a:off x="3344863" y="2617788"/>
            <a:ext cx="8953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Méta-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modèles</a:t>
            </a:r>
          </a:p>
        </p:txBody>
      </p:sp>
      <p:sp>
        <p:nvSpPr>
          <p:cNvPr id="6158" name="ZoneTexte 120"/>
          <p:cNvSpPr txBox="1">
            <a:spLocks noChangeArrowheads="1"/>
          </p:cNvSpPr>
          <p:nvPr/>
        </p:nvSpPr>
        <p:spPr bwMode="auto">
          <a:xfrm rot="1080000">
            <a:off x="4495800" y="2619375"/>
            <a:ext cx="909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Analyses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fiabilité</a:t>
            </a:r>
          </a:p>
        </p:txBody>
      </p:sp>
      <p:sp>
        <p:nvSpPr>
          <p:cNvPr id="6159" name="ZoneTexte 121"/>
          <p:cNvSpPr txBox="1">
            <a:spLocks noChangeArrowheads="1"/>
          </p:cNvSpPr>
          <p:nvPr/>
        </p:nvSpPr>
        <p:spPr bwMode="auto">
          <a:xfrm rot="3240000">
            <a:off x="5330031" y="3264694"/>
            <a:ext cx="960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Modèles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prédictifs</a:t>
            </a:r>
          </a:p>
        </p:txBody>
      </p:sp>
      <p:sp>
        <p:nvSpPr>
          <p:cNvPr id="6160" name="ZoneTexte 122"/>
          <p:cNvSpPr txBox="1">
            <a:spLocks noChangeArrowheads="1"/>
          </p:cNvSpPr>
          <p:nvPr/>
        </p:nvSpPr>
        <p:spPr bwMode="auto">
          <a:xfrm rot="-5400000">
            <a:off x="5521325" y="4279900"/>
            <a:ext cx="12779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Actualisation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probabiliste</a:t>
            </a:r>
          </a:p>
        </p:txBody>
      </p:sp>
      <p:sp>
        <p:nvSpPr>
          <p:cNvPr id="6161" name="ZoneTexte 123"/>
          <p:cNvSpPr txBox="1">
            <a:spLocks noChangeArrowheads="1"/>
          </p:cNvSpPr>
          <p:nvPr/>
        </p:nvSpPr>
        <p:spPr bwMode="auto">
          <a:xfrm rot="-3240000">
            <a:off x="5236369" y="5337969"/>
            <a:ext cx="1192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Propagation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incertitudes</a:t>
            </a:r>
          </a:p>
        </p:txBody>
      </p:sp>
      <p:sp>
        <p:nvSpPr>
          <p:cNvPr id="6162" name="ZoneTexte 124"/>
          <p:cNvSpPr txBox="1">
            <a:spLocks noChangeArrowheads="1"/>
          </p:cNvSpPr>
          <p:nvPr/>
        </p:nvSpPr>
        <p:spPr bwMode="auto">
          <a:xfrm rot="-1080000">
            <a:off x="4271963" y="5913438"/>
            <a:ext cx="12604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Optimisation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décision</a:t>
            </a:r>
          </a:p>
        </p:txBody>
      </p:sp>
      <p:sp>
        <p:nvSpPr>
          <p:cNvPr id="6163" name="ZoneTexte 125"/>
          <p:cNvSpPr txBox="1">
            <a:spLocks noChangeArrowheads="1"/>
          </p:cNvSpPr>
          <p:nvPr/>
        </p:nvSpPr>
        <p:spPr bwMode="auto">
          <a:xfrm rot="1080000">
            <a:off x="3232150" y="5930900"/>
            <a:ext cx="11334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Couplage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exp. / mod.</a:t>
            </a:r>
          </a:p>
        </p:txBody>
      </p:sp>
      <p:sp>
        <p:nvSpPr>
          <p:cNvPr id="6164" name="ZoneTexte 126"/>
          <p:cNvSpPr txBox="1">
            <a:spLocks noChangeArrowheads="1"/>
          </p:cNvSpPr>
          <p:nvPr/>
        </p:nvSpPr>
        <p:spPr bwMode="auto">
          <a:xfrm>
            <a:off x="1895475" y="5292725"/>
            <a:ext cx="1355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 b="1">
                <a:solidFill>
                  <a:srgbClr val="7030A0"/>
                </a:solidFill>
                <a:latin typeface="Calibri" pitchFamily="34" charset="0"/>
              </a:rPr>
              <a:t>Gestionnaires</a:t>
            </a:r>
          </a:p>
          <a:p>
            <a:pPr algn="ctr"/>
            <a:r>
              <a:rPr lang="fr-FR" sz="1600" b="1">
                <a:solidFill>
                  <a:srgbClr val="7030A0"/>
                </a:solidFill>
                <a:latin typeface="Calibri" pitchFamily="34" charset="0"/>
              </a:rPr>
              <a:t>ouvrages</a:t>
            </a:r>
          </a:p>
        </p:txBody>
      </p:sp>
      <p:sp>
        <p:nvSpPr>
          <p:cNvPr id="129" name="Ellipse 128"/>
          <p:cNvSpPr/>
          <p:nvPr/>
        </p:nvSpPr>
        <p:spPr>
          <a:xfrm>
            <a:off x="4152900" y="4075113"/>
            <a:ext cx="144463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4484688" y="3868738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3760788" y="4097338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3417888" y="4481513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4618038" y="5519738"/>
            <a:ext cx="142875" cy="1428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5149850" y="5105400"/>
            <a:ext cx="142875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5380038" y="4486275"/>
            <a:ext cx="142875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4630738" y="4227513"/>
            <a:ext cx="144462" cy="1428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4278313" y="4483100"/>
            <a:ext cx="144462" cy="1428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39" name="Connecteur droit 138"/>
          <p:cNvCxnSpPr/>
          <p:nvPr/>
        </p:nvCxnSpPr>
        <p:spPr>
          <a:xfrm flipV="1">
            <a:off x="4238625" y="3943350"/>
            <a:ext cx="304800" cy="200025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142"/>
          <p:cNvCxnSpPr/>
          <p:nvPr/>
        </p:nvCxnSpPr>
        <p:spPr>
          <a:xfrm flipV="1">
            <a:off x="3841750" y="4156075"/>
            <a:ext cx="381000" cy="3175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 flipV="1">
            <a:off x="3492500" y="4152900"/>
            <a:ext cx="330200" cy="38735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153"/>
          <p:cNvCxnSpPr/>
          <p:nvPr/>
        </p:nvCxnSpPr>
        <p:spPr>
          <a:xfrm flipV="1">
            <a:off x="3486150" y="4546600"/>
            <a:ext cx="850900" cy="635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>
            <a:off x="4356100" y="4559300"/>
            <a:ext cx="323850" cy="1031875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/>
          <p:nvPr/>
        </p:nvCxnSpPr>
        <p:spPr>
          <a:xfrm flipH="1">
            <a:off x="4692650" y="5175250"/>
            <a:ext cx="539750" cy="41910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/>
          <p:cNvCxnSpPr/>
          <p:nvPr/>
        </p:nvCxnSpPr>
        <p:spPr>
          <a:xfrm flipH="1">
            <a:off x="5226050" y="4565650"/>
            <a:ext cx="215900" cy="60960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 flipH="1" flipV="1">
            <a:off x="4705350" y="4298950"/>
            <a:ext cx="746125" cy="26035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 flipH="1" flipV="1">
            <a:off x="4552950" y="3943350"/>
            <a:ext cx="146050" cy="34925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Texte 9"/>
          <p:cNvSpPr txBox="1">
            <a:spLocks noChangeArrowheads="1"/>
          </p:cNvSpPr>
          <p:nvPr/>
        </p:nvSpPr>
        <p:spPr bwMode="auto">
          <a:xfrm>
            <a:off x="3491880" y="908720"/>
            <a:ext cx="18667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Projet </a:t>
            </a:r>
            <a:r>
              <a:rPr lang="fr-FR" sz="2000" b="1" dirty="0" smtClean="0">
                <a:latin typeface="Calibri" pitchFamily="34" charset="0"/>
              </a:rPr>
              <a:t>EVADEOS</a:t>
            </a:r>
            <a:endParaRPr lang="fr-F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6"/>
          <p:cNvSpPr txBox="1">
            <a:spLocks noChangeArrowheads="1"/>
          </p:cNvSpPr>
          <p:nvPr/>
        </p:nvSpPr>
        <p:spPr bwMode="auto">
          <a:xfrm>
            <a:off x="2843808" y="1700808"/>
            <a:ext cx="3184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Innovations par thématiques</a:t>
            </a:r>
          </a:p>
        </p:txBody>
      </p:sp>
      <p:sp>
        <p:nvSpPr>
          <p:cNvPr id="7173" name="ZoneTexte 9"/>
          <p:cNvSpPr txBox="1">
            <a:spLocks noChangeArrowheads="1"/>
          </p:cNvSpPr>
          <p:nvPr/>
        </p:nvSpPr>
        <p:spPr bwMode="auto">
          <a:xfrm>
            <a:off x="3563888" y="908720"/>
            <a:ext cx="18667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Projet </a:t>
            </a:r>
            <a:r>
              <a:rPr lang="fr-FR" sz="2000" b="1" dirty="0" smtClean="0">
                <a:latin typeface="Calibri" pitchFamily="34" charset="0"/>
              </a:rPr>
              <a:t>EVADEOS</a:t>
            </a:r>
            <a:endParaRPr lang="fr-FR" sz="2000" dirty="0">
              <a:latin typeface="Calibri" pitchFamily="34" charset="0"/>
            </a:endParaRPr>
          </a:p>
        </p:txBody>
      </p:sp>
      <p:grpSp>
        <p:nvGrpSpPr>
          <p:cNvPr id="7174" name="Groupe 68"/>
          <p:cNvGrpSpPr>
            <a:grpSpLocks/>
          </p:cNvGrpSpPr>
          <p:nvPr/>
        </p:nvGrpSpPr>
        <p:grpSpPr bwMode="auto">
          <a:xfrm>
            <a:off x="2987675" y="4481513"/>
            <a:ext cx="2736850" cy="144462"/>
            <a:chOff x="2771800" y="5229200"/>
            <a:chExt cx="2736304" cy="144016"/>
          </a:xfrm>
        </p:grpSpPr>
        <p:cxnSp>
          <p:nvCxnSpPr>
            <p:cNvPr id="13" name="Connecteur droit avec flèche 12"/>
            <p:cNvCxnSpPr/>
            <p:nvPr/>
          </p:nvCxnSpPr>
          <p:spPr>
            <a:xfrm flipH="1">
              <a:off x="2771800" y="5302000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3059081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3276524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3492381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3708238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3924095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4355809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4571666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4787523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5003380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5220824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5" name="Groupe 69"/>
          <p:cNvGrpSpPr>
            <a:grpSpLocks/>
          </p:cNvGrpSpPr>
          <p:nvPr/>
        </p:nvGrpSpPr>
        <p:grpSpPr bwMode="auto">
          <a:xfrm rot="2160000">
            <a:off x="2987675" y="4481513"/>
            <a:ext cx="2736850" cy="144462"/>
            <a:chOff x="2771800" y="5229200"/>
            <a:chExt cx="2736304" cy="144016"/>
          </a:xfrm>
        </p:grpSpPr>
        <p:cxnSp>
          <p:nvCxnSpPr>
            <p:cNvPr id="71" name="Connecteur droit avec flèche 70"/>
            <p:cNvCxnSpPr/>
            <p:nvPr/>
          </p:nvCxnSpPr>
          <p:spPr>
            <a:xfrm flipH="1">
              <a:off x="2772267" y="5301848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>
              <a:off x="3058334" y="5228335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3275147" y="5229719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3491028" y="522982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3706908" y="522992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3922788" y="523002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>
              <a:off x="4354899" y="5228022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>
              <a:off x="4570780" y="5228125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>
              <a:off x="4786660" y="5228228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/>
            <p:cNvCxnSpPr/>
            <p:nvPr/>
          </p:nvCxnSpPr>
          <p:spPr>
            <a:xfrm>
              <a:off x="5002540" y="5228331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>
              <a:off x="5219353" y="522971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6" name="Groupe 81"/>
          <p:cNvGrpSpPr>
            <a:grpSpLocks/>
          </p:cNvGrpSpPr>
          <p:nvPr/>
        </p:nvGrpSpPr>
        <p:grpSpPr bwMode="auto">
          <a:xfrm rot="4320000">
            <a:off x="2988470" y="4482306"/>
            <a:ext cx="2735262" cy="142875"/>
            <a:chOff x="2771800" y="5229200"/>
            <a:chExt cx="2736304" cy="144016"/>
          </a:xfrm>
        </p:grpSpPr>
        <p:cxnSp>
          <p:nvCxnSpPr>
            <p:cNvPr id="83" name="Connecteur droit avec flèche 82"/>
            <p:cNvCxnSpPr/>
            <p:nvPr/>
          </p:nvCxnSpPr>
          <p:spPr>
            <a:xfrm flipH="1">
              <a:off x="2771800" y="5301209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/>
            <p:nvPr/>
          </p:nvCxnSpPr>
          <p:spPr>
            <a:xfrm>
              <a:off x="3058434" y="523013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>
              <a:off x="3273884" y="523000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>
              <a:off x="3490845" y="523037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/>
            <p:nvPr/>
          </p:nvCxnSpPr>
          <p:spPr>
            <a:xfrm>
              <a:off x="3706295" y="523024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>
            <a:xfrm>
              <a:off x="3921745" y="523011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>
              <a:off x="4356157" y="522931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>
              <a:off x="4571608" y="5229188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>
              <a:off x="4788569" y="522955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5004018" y="522942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5219469" y="522929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7" name="Groupe 93"/>
          <p:cNvGrpSpPr>
            <a:grpSpLocks/>
          </p:cNvGrpSpPr>
          <p:nvPr/>
        </p:nvGrpSpPr>
        <p:grpSpPr bwMode="auto">
          <a:xfrm rot="6480000">
            <a:off x="2988470" y="4482306"/>
            <a:ext cx="2735262" cy="142875"/>
            <a:chOff x="2771800" y="5229200"/>
            <a:chExt cx="2736304" cy="144016"/>
          </a:xfrm>
        </p:grpSpPr>
        <p:cxnSp>
          <p:nvCxnSpPr>
            <p:cNvPr id="95" name="Connecteur droit avec flèche 94"/>
            <p:cNvCxnSpPr/>
            <p:nvPr/>
          </p:nvCxnSpPr>
          <p:spPr>
            <a:xfrm flipH="1">
              <a:off x="2771801" y="5301209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3058925" y="522978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3274375" y="522991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3491335" y="522955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/>
            <p:nvPr/>
          </p:nvCxnSpPr>
          <p:spPr>
            <a:xfrm>
              <a:off x="3706786" y="522968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>
              <a:off x="3922236" y="522981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/>
            <p:cNvCxnSpPr/>
            <p:nvPr/>
          </p:nvCxnSpPr>
          <p:spPr>
            <a:xfrm>
              <a:off x="4356648" y="5230605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/>
            <p:cNvCxnSpPr/>
            <p:nvPr/>
          </p:nvCxnSpPr>
          <p:spPr>
            <a:xfrm>
              <a:off x="4572099" y="5230735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102"/>
            <p:cNvCxnSpPr/>
            <p:nvPr/>
          </p:nvCxnSpPr>
          <p:spPr>
            <a:xfrm>
              <a:off x="4789059" y="523037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5004509" y="52305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/>
            <p:cNvCxnSpPr/>
            <p:nvPr/>
          </p:nvCxnSpPr>
          <p:spPr>
            <a:xfrm>
              <a:off x="5219960" y="523063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8" name="Groupe 105"/>
          <p:cNvGrpSpPr>
            <a:grpSpLocks/>
          </p:cNvGrpSpPr>
          <p:nvPr/>
        </p:nvGrpSpPr>
        <p:grpSpPr bwMode="auto">
          <a:xfrm rot="8640000">
            <a:off x="2987675" y="4481513"/>
            <a:ext cx="2736850" cy="144462"/>
            <a:chOff x="2771800" y="5229200"/>
            <a:chExt cx="2736304" cy="144016"/>
          </a:xfrm>
        </p:grpSpPr>
        <p:cxnSp>
          <p:nvCxnSpPr>
            <p:cNvPr id="107" name="Connecteur droit avec flèche 106"/>
            <p:cNvCxnSpPr/>
            <p:nvPr/>
          </p:nvCxnSpPr>
          <p:spPr>
            <a:xfrm flipH="1">
              <a:off x="2772267" y="5300568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107"/>
            <p:cNvCxnSpPr/>
            <p:nvPr/>
          </p:nvCxnSpPr>
          <p:spPr>
            <a:xfrm>
              <a:off x="3059618" y="5230994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108"/>
            <p:cNvCxnSpPr/>
            <p:nvPr/>
          </p:nvCxnSpPr>
          <p:spPr>
            <a:xfrm>
              <a:off x="3276431" y="522961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109"/>
            <p:cNvCxnSpPr/>
            <p:nvPr/>
          </p:nvCxnSpPr>
          <p:spPr>
            <a:xfrm>
              <a:off x="3492311" y="5229509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110"/>
            <p:cNvCxnSpPr/>
            <p:nvPr/>
          </p:nvCxnSpPr>
          <p:spPr>
            <a:xfrm>
              <a:off x="3708192" y="522940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111"/>
            <p:cNvCxnSpPr/>
            <p:nvPr/>
          </p:nvCxnSpPr>
          <p:spPr>
            <a:xfrm>
              <a:off x="3924072" y="5229303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/>
            <p:cNvCxnSpPr/>
            <p:nvPr/>
          </p:nvCxnSpPr>
          <p:spPr>
            <a:xfrm>
              <a:off x="4356183" y="5231307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113"/>
            <p:cNvCxnSpPr/>
            <p:nvPr/>
          </p:nvCxnSpPr>
          <p:spPr>
            <a:xfrm>
              <a:off x="4572063" y="5231204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114"/>
            <p:cNvCxnSpPr/>
            <p:nvPr/>
          </p:nvCxnSpPr>
          <p:spPr>
            <a:xfrm>
              <a:off x="4787943" y="5231101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>
              <a:off x="5003824" y="5230998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>
              <a:off x="5220637" y="522961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79" name="ZoneTexte 117"/>
          <p:cNvSpPr txBox="1">
            <a:spLocks noChangeArrowheads="1"/>
          </p:cNvSpPr>
          <p:nvPr/>
        </p:nvSpPr>
        <p:spPr bwMode="auto">
          <a:xfrm rot="-5400000">
            <a:off x="2039144" y="4306094"/>
            <a:ext cx="1185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Estimation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Incertitudes</a:t>
            </a:r>
          </a:p>
        </p:txBody>
      </p:sp>
      <p:sp>
        <p:nvSpPr>
          <p:cNvPr id="7180" name="ZoneTexte 118"/>
          <p:cNvSpPr txBox="1">
            <a:spLocks noChangeArrowheads="1"/>
          </p:cNvSpPr>
          <p:nvPr/>
        </p:nvSpPr>
        <p:spPr bwMode="auto">
          <a:xfrm rot="-3240000">
            <a:off x="2465388" y="3236913"/>
            <a:ext cx="88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Erreurs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mesures</a:t>
            </a:r>
          </a:p>
        </p:txBody>
      </p:sp>
      <p:sp>
        <p:nvSpPr>
          <p:cNvPr id="7181" name="ZoneTexte 119"/>
          <p:cNvSpPr txBox="1">
            <a:spLocks noChangeArrowheads="1"/>
          </p:cNvSpPr>
          <p:nvPr/>
        </p:nvSpPr>
        <p:spPr bwMode="auto">
          <a:xfrm rot="-1080000">
            <a:off x="3344863" y="2617788"/>
            <a:ext cx="8953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Méta-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modèles</a:t>
            </a:r>
          </a:p>
        </p:txBody>
      </p:sp>
      <p:sp>
        <p:nvSpPr>
          <p:cNvPr id="7182" name="ZoneTexte 120"/>
          <p:cNvSpPr txBox="1">
            <a:spLocks noChangeArrowheads="1"/>
          </p:cNvSpPr>
          <p:nvPr/>
        </p:nvSpPr>
        <p:spPr bwMode="auto">
          <a:xfrm rot="1080000">
            <a:off x="4495800" y="2619375"/>
            <a:ext cx="909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Analyses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fiabilité</a:t>
            </a:r>
          </a:p>
        </p:txBody>
      </p:sp>
      <p:sp>
        <p:nvSpPr>
          <p:cNvPr id="7183" name="ZoneTexte 121"/>
          <p:cNvSpPr txBox="1">
            <a:spLocks noChangeArrowheads="1"/>
          </p:cNvSpPr>
          <p:nvPr/>
        </p:nvSpPr>
        <p:spPr bwMode="auto">
          <a:xfrm rot="3240000">
            <a:off x="5330031" y="3264694"/>
            <a:ext cx="960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Modèles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prédictifs</a:t>
            </a:r>
          </a:p>
        </p:txBody>
      </p:sp>
      <p:sp>
        <p:nvSpPr>
          <p:cNvPr id="7184" name="ZoneTexte 122"/>
          <p:cNvSpPr txBox="1">
            <a:spLocks noChangeArrowheads="1"/>
          </p:cNvSpPr>
          <p:nvPr/>
        </p:nvSpPr>
        <p:spPr bwMode="auto">
          <a:xfrm rot="-5400000">
            <a:off x="5521325" y="4279900"/>
            <a:ext cx="12779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Actualisation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probabiliste</a:t>
            </a:r>
          </a:p>
        </p:txBody>
      </p:sp>
      <p:sp>
        <p:nvSpPr>
          <p:cNvPr id="7185" name="ZoneTexte 123"/>
          <p:cNvSpPr txBox="1">
            <a:spLocks noChangeArrowheads="1"/>
          </p:cNvSpPr>
          <p:nvPr/>
        </p:nvSpPr>
        <p:spPr bwMode="auto">
          <a:xfrm rot="-3240000">
            <a:off x="5236369" y="5337969"/>
            <a:ext cx="1192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Propagation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incertitudes</a:t>
            </a:r>
          </a:p>
        </p:txBody>
      </p:sp>
      <p:sp>
        <p:nvSpPr>
          <p:cNvPr id="7186" name="ZoneTexte 124"/>
          <p:cNvSpPr txBox="1">
            <a:spLocks noChangeArrowheads="1"/>
          </p:cNvSpPr>
          <p:nvPr/>
        </p:nvSpPr>
        <p:spPr bwMode="auto">
          <a:xfrm rot="-1080000">
            <a:off x="4271963" y="5913438"/>
            <a:ext cx="12604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Optimisation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décision</a:t>
            </a:r>
          </a:p>
        </p:txBody>
      </p:sp>
      <p:sp>
        <p:nvSpPr>
          <p:cNvPr id="7187" name="ZoneTexte 125"/>
          <p:cNvSpPr txBox="1">
            <a:spLocks noChangeArrowheads="1"/>
          </p:cNvSpPr>
          <p:nvPr/>
        </p:nvSpPr>
        <p:spPr bwMode="auto">
          <a:xfrm rot="1080000">
            <a:off x="3232150" y="5930900"/>
            <a:ext cx="11334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Couplage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exp. / mod.</a:t>
            </a:r>
          </a:p>
        </p:txBody>
      </p:sp>
      <p:sp>
        <p:nvSpPr>
          <p:cNvPr id="7188" name="ZoneTexte 126"/>
          <p:cNvSpPr txBox="1">
            <a:spLocks noChangeArrowheads="1"/>
          </p:cNvSpPr>
          <p:nvPr/>
        </p:nvSpPr>
        <p:spPr bwMode="auto">
          <a:xfrm>
            <a:off x="1895475" y="5292725"/>
            <a:ext cx="1355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 b="1">
                <a:solidFill>
                  <a:srgbClr val="7030A0"/>
                </a:solidFill>
                <a:latin typeface="Calibri" pitchFamily="34" charset="0"/>
              </a:rPr>
              <a:t>Gestionnaires</a:t>
            </a:r>
          </a:p>
          <a:p>
            <a:pPr algn="ctr"/>
            <a:r>
              <a:rPr lang="fr-FR" sz="1600" b="1">
                <a:solidFill>
                  <a:srgbClr val="7030A0"/>
                </a:solidFill>
                <a:latin typeface="Calibri" pitchFamily="34" charset="0"/>
              </a:rPr>
              <a:t>ouvrages</a:t>
            </a:r>
          </a:p>
        </p:txBody>
      </p:sp>
      <p:sp>
        <p:nvSpPr>
          <p:cNvPr id="129" name="Ellipse 128"/>
          <p:cNvSpPr/>
          <p:nvPr/>
        </p:nvSpPr>
        <p:spPr>
          <a:xfrm>
            <a:off x="4152900" y="4075113"/>
            <a:ext cx="144463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4416425" y="4067175"/>
            <a:ext cx="142875" cy="1428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3584575" y="3978275"/>
            <a:ext cx="144463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3211513" y="4481513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4618038" y="5519738"/>
            <a:ext cx="142875" cy="1428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5149850" y="5105400"/>
            <a:ext cx="142875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5380038" y="4486275"/>
            <a:ext cx="142875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4630738" y="4227513"/>
            <a:ext cx="144462" cy="1428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4278313" y="4483100"/>
            <a:ext cx="144462" cy="1428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39" name="Connecteur droit 138"/>
          <p:cNvCxnSpPr/>
          <p:nvPr/>
        </p:nvCxnSpPr>
        <p:spPr>
          <a:xfrm flipV="1">
            <a:off x="4238625" y="4137025"/>
            <a:ext cx="241300" cy="635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142"/>
          <p:cNvCxnSpPr/>
          <p:nvPr/>
        </p:nvCxnSpPr>
        <p:spPr>
          <a:xfrm>
            <a:off x="3635375" y="4046538"/>
            <a:ext cx="587375" cy="109537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 flipV="1">
            <a:off x="3276600" y="4048125"/>
            <a:ext cx="381000" cy="504825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153"/>
          <p:cNvCxnSpPr/>
          <p:nvPr/>
        </p:nvCxnSpPr>
        <p:spPr>
          <a:xfrm flipV="1">
            <a:off x="3486150" y="4546600"/>
            <a:ext cx="850900" cy="635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>
            <a:off x="4356100" y="4559300"/>
            <a:ext cx="323850" cy="1031875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/>
          <p:nvPr/>
        </p:nvCxnSpPr>
        <p:spPr>
          <a:xfrm flipH="1">
            <a:off x="4692650" y="5175250"/>
            <a:ext cx="539750" cy="41910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/>
          <p:cNvCxnSpPr/>
          <p:nvPr/>
        </p:nvCxnSpPr>
        <p:spPr>
          <a:xfrm flipH="1">
            <a:off x="5226050" y="4565650"/>
            <a:ext cx="215900" cy="60960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 flipH="1" flipV="1">
            <a:off x="4705350" y="4298950"/>
            <a:ext cx="746125" cy="26035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 flipH="1" flipV="1">
            <a:off x="4487863" y="4137025"/>
            <a:ext cx="214312" cy="15240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364</Words>
  <Application>Microsoft Office PowerPoint</Application>
  <PresentationFormat>Affichage à l'écran (4:3)</PresentationFormat>
  <Paragraphs>122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Company>INSA de Toulouse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Frédéric Duprat</dc:creator>
  <cp:lastModifiedBy>Frédéric Duprat</cp:lastModifiedBy>
  <cp:revision>45</cp:revision>
  <dcterms:created xsi:type="dcterms:W3CDTF">2012-05-20T16:05:31Z</dcterms:created>
  <dcterms:modified xsi:type="dcterms:W3CDTF">2012-06-04T22:02:05Z</dcterms:modified>
</cp:coreProperties>
</file>