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2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3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E30264E-2139-42D5-8AB1-F33378D20CBD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0CEE4643-6026-499B-A128-2B62C03DA9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charset="-128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888B16-C0BC-428E-8593-695452A04CA1}" type="slidenum">
              <a:rPr lang="fr-FR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charset="-128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888B16-C0BC-428E-8593-695452A04CA1}" type="slidenum">
              <a:rPr lang="fr-FR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charset="-128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888B16-C0BC-428E-8593-695452A04CA1}" type="slidenum">
              <a:rPr lang="fr-FR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ea typeface="ＭＳ Ｐゴシック" charset="-128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888B16-C0BC-428E-8593-695452A04CA1}" type="slidenum">
              <a:rPr lang="fr-FR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EF2D2-4FA6-4AA4-B2BF-C467403F5BDE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72F2-E3AF-434E-B3FE-0F07D623A1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DEA50-F19E-49FA-8B8F-3C744486AD88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482C0-3DB6-4A1F-B1D2-282FBC621E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99A03-81D6-45F7-998B-5DD03FED4A15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4A6E4-7594-4950-A897-C3733A026C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EF06A-D806-4517-9982-EDFAF1C00B31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6036B-FE69-4415-9DB5-2D58AB06DD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6F6D5-02CA-4262-AB6C-5E417B99D456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D5302-9C95-4175-B9B1-C3B5997937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580CB-235C-467E-9425-3890DE99FC98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8D29-C7FB-45C1-A4AB-7FF9D68569D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4EE38-FD29-4118-BDB6-59CD05A81321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EC2F7-958F-416C-9F05-7CF5CCE8E4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7E3E1-97A0-42C4-9403-082C956E5F9C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FFA3D-A79C-4C23-A778-D26A3A5A87B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02F09-F708-4DC4-89FC-696B8B62520F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A351D-7B48-4223-B235-3620A3122B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7C04F-E855-487E-8CF1-0CB27F3C95F1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0A537-7AEC-4C47-805B-B6FD4819C1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EA05D-3D01-4678-9DE4-64EC673AD28A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9FE6-BC8C-490C-8591-9FFD8E79B2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59E817E-31B2-4D35-B2C3-0BB6D821C254}" type="datetimeFigureOut">
              <a:rPr lang="fr-FR"/>
              <a:pPr>
                <a:defRPr/>
              </a:pPr>
              <a:t>05/06/2012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EA10462-9BEF-4523-96FA-A6CC3486EE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1" name="Imag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925" y="44450"/>
            <a:ext cx="41656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 userDrawn="1"/>
        </p:nvSpPr>
        <p:spPr>
          <a:xfrm>
            <a:off x="4968875" y="44450"/>
            <a:ext cx="4140200" cy="677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endParaRPr lang="fr-FR" sz="1200" dirty="0"/>
          </a:p>
          <a:p>
            <a:pPr algn="ctr">
              <a:defRPr/>
            </a:pPr>
            <a:r>
              <a:rPr lang="fr-FR" sz="1400" dirty="0"/>
              <a:t>Session Retour d</a:t>
            </a:r>
            <a:r>
              <a:rPr lang="fr-FR" altLang="fr-FR" sz="1400" dirty="0"/>
              <a:t>’</a:t>
            </a:r>
            <a:r>
              <a:rPr lang="fr-FR" sz="1400" dirty="0"/>
              <a:t>expérience sur Projets</a:t>
            </a:r>
          </a:p>
          <a:p>
            <a:pPr algn="ctr">
              <a:defRPr/>
            </a:pPr>
            <a:endParaRPr lang="fr-F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6"/>
          <p:cNvSpPr txBox="1">
            <a:spLocks noChangeArrowheads="1"/>
          </p:cNvSpPr>
          <p:nvPr/>
        </p:nvSpPr>
        <p:spPr bwMode="auto">
          <a:xfrm>
            <a:off x="2483768" y="2060848"/>
            <a:ext cx="38298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Nombre de projets par thématique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42" name="ZoneTexte 5"/>
          <p:cNvSpPr txBox="1">
            <a:spLocks noChangeArrowheads="1"/>
          </p:cNvSpPr>
          <p:nvPr/>
        </p:nvSpPr>
        <p:spPr bwMode="auto">
          <a:xfrm>
            <a:off x="3347864" y="836712"/>
            <a:ext cx="2112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Estimation globale</a:t>
            </a:r>
            <a:endParaRPr lang="fr-FR" sz="2000" dirty="0">
              <a:latin typeface="Calibri" pitchFamily="34" charset="0"/>
            </a:endParaRPr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/>
        </p:nvGraphicFramePr>
        <p:xfrm>
          <a:off x="1475656" y="2780928"/>
          <a:ext cx="6192688" cy="2554605"/>
        </p:xfrm>
        <a:graphic>
          <a:graphicData uri="http://schemas.openxmlformats.org/drawingml/2006/table">
            <a:tbl>
              <a:tblPr/>
              <a:tblGrid>
                <a:gridCol w="5053802"/>
                <a:gridCol w="113888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Modèles de prévision avancés / d'ingénierie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Propagation d'incertitudes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Estimation des incertitudes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Analyse de fiabilité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Méta-modèle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Erreurs de mesures expérimentales ou de données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Couplage expérience / modélisation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Actualisation probabiliste des modèles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Optimisation de la décision en contexte incertain ()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6"/>
          <p:cNvSpPr txBox="1">
            <a:spLocks noChangeArrowheads="1"/>
          </p:cNvSpPr>
          <p:nvPr/>
        </p:nvSpPr>
        <p:spPr bwMode="auto">
          <a:xfrm>
            <a:off x="2483768" y="1844824"/>
            <a:ext cx="3729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latin typeface="Calibri" pitchFamily="34" charset="0"/>
              </a:rPr>
              <a:t>Parts consacrées aux thématiques</a:t>
            </a:r>
          </a:p>
        </p:txBody>
      </p:sp>
      <p:grpSp>
        <p:nvGrpSpPr>
          <p:cNvPr id="2" name="Groupe 68"/>
          <p:cNvGrpSpPr>
            <a:grpSpLocks/>
          </p:cNvGrpSpPr>
          <p:nvPr/>
        </p:nvGrpSpPr>
        <p:grpSpPr bwMode="auto">
          <a:xfrm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69"/>
          <p:cNvGrpSpPr>
            <a:grpSpLocks/>
          </p:cNvGrpSpPr>
          <p:nvPr/>
        </p:nvGrpSpPr>
        <p:grpSpPr bwMode="auto">
          <a:xfrm rot="216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6117" y="52279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4214" y="522843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0095" y="522854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5975" y="522864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19287" y="52306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0465" y="52273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67630" y="52264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3510" y="522659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4999391" y="5226700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7137" y="522936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81"/>
          <p:cNvGrpSpPr>
            <a:grpSpLocks/>
          </p:cNvGrpSpPr>
          <p:nvPr/>
        </p:nvGrpSpPr>
        <p:grpSpPr bwMode="auto">
          <a:xfrm rot="432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4432" y="523219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393" y="52315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88353" y="52329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2784" y="523077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0764" y="523315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69116" y="523173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6977" y="52318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93"/>
          <p:cNvGrpSpPr>
            <a:grpSpLocks/>
          </p:cNvGrpSpPr>
          <p:nvPr/>
        </p:nvGrpSpPr>
        <p:grpSpPr bwMode="auto">
          <a:xfrm rot="648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3356" y="523193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19215" y="523080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589" y="523225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8039" y="52323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3981" y="523403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20941" y="523367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105"/>
          <p:cNvGrpSpPr>
            <a:grpSpLocks/>
          </p:cNvGrpSpPr>
          <p:nvPr/>
        </p:nvGrpSpPr>
        <p:grpSpPr bwMode="auto">
          <a:xfrm rot="864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969" y="52332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4175" y="52332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00" name="ZoneTexte 117"/>
          <p:cNvSpPr txBox="1">
            <a:spLocks noChangeArrowheads="1"/>
          </p:cNvSpPr>
          <p:nvPr/>
        </p:nvSpPr>
        <p:spPr bwMode="auto">
          <a:xfrm rot="-5400000">
            <a:off x="2039144" y="4090070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1" name="ZoneTexte 118"/>
          <p:cNvSpPr txBox="1">
            <a:spLocks noChangeArrowheads="1"/>
          </p:cNvSpPr>
          <p:nvPr/>
        </p:nvSpPr>
        <p:spPr bwMode="auto">
          <a:xfrm rot="-3240000">
            <a:off x="2465388" y="3020889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8202" name="ZoneTexte 119"/>
          <p:cNvSpPr txBox="1">
            <a:spLocks noChangeArrowheads="1"/>
          </p:cNvSpPr>
          <p:nvPr/>
        </p:nvSpPr>
        <p:spPr bwMode="auto">
          <a:xfrm rot="-1080000">
            <a:off x="3344863" y="2401764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8203" name="ZoneTexte 120"/>
          <p:cNvSpPr txBox="1">
            <a:spLocks noChangeArrowheads="1"/>
          </p:cNvSpPr>
          <p:nvPr/>
        </p:nvSpPr>
        <p:spPr bwMode="auto">
          <a:xfrm rot="1080000">
            <a:off x="4495800" y="2403351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8204" name="ZoneTexte 121"/>
          <p:cNvSpPr txBox="1">
            <a:spLocks noChangeArrowheads="1"/>
          </p:cNvSpPr>
          <p:nvPr/>
        </p:nvSpPr>
        <p:spPr bwMode="auto">
          <a:xfrm rot="3240000">
            <a:off x="5330031" y="3048670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8205" name="ZoneTexte 122"/>
          <p:cNvSpPr txBox="1">
            <a:spLocks noChangeArrowheads="1"/>
          </p:cNvSpPr>
          <p:nvPr/>
        </p:nvSpPr>
        <p:spPr bwMode="auto">
          <a:xfrm rot="-5400000">
            <a:off x="5521325" y="4063876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8206" name="ZoneTexte 123"/>
          <p:cNvSpPr txBox="1">
            <a:spLocks noChangeArrowheads="1"/>
          </p:cNvSpPr>
          <p:nvPr/>
        </p:nvSpPr>
        <p:spPr bwMode="auto">
          <a:xfrm rot="-3240000">
            <a:off x="5236369" y="5121945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7" name="ZoneTexte 124"/>
          <p:cNvSpPr txBox="1">
            <a:spLocks noChangeArrowheads="1"/>
          </p:cNvSpPr>
          <p:nvPr/>
        </p:nvSpPr>
        <p:spPr bwMode="auto">
          <a:xfrm rot="-1080000">
            <a:off x="4271963" y="5697414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8208" name="ZoneTexte 125"/>
          <p:cNvSpPr txBox="1">
            <a:spLocks noChangeArrowheads="1"/>
          </p:cNvSpPr>
          <p:nvPr/>
        </p:nvSpPr>
        <p:spPr bwMode="auto">
          <a:xfrm rot="1080000">
            <a:off x="3232150" y="5714876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8209" name="ZoneTexte 126"/>
          <p:cNvSpPr txBox="1">
            <a:spLocks noChangeArrowheads="1"/>
          </p:cNvSpPr>
          <p:nvPr/>
        </p:nvSpPr>
        <p:spPr bwMode="auto">
          <a:xfrm>
            <a:off x="2196713" y="5076701"/>
            <a:ext cx="1079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Public </a:t>
            </a:r>
            <a:r>
              <a:rPr lang="en-US" sz="1600" b="1" dirty="0" err="1" smtClean="0">
                <a:solidFill>
                  <a:srgbClr val="7030A0"/>
                </a:solidFill>
                <a:latin typeface="Calibri" pitchFamily="34" charset="0"/>
              </a:rPr>
              <a:t>visé</a:t>
            </a:r>
            <a:endParaRPr lang="fr-FR" sz="16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4114408" y="3755857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57636" y="372397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847262" y="3952950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491880" y="4265489"/>
            <a:ext cx="142875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542602" y="5056094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4709612" y="4571137"/>
            <a:ext cx="144462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930458" y="4270251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910713" y="3807346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37" name="Ellipse 136"/>
          <p:cNvSpPr/>
          <p:nvPr/>
        </p:nvSpPr>
        <p:spPr>
          <a:xfrm>
            <a:off x="4043487" y="5021536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 flipV="1">
            <a:off x="4173860" y="3792096"/>
            <a:ext cx="352420" cy="3505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3916680" y="3822576"/>
            <a:ext cx="266700" cy="1981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550920" y="4013076"/>
            <a:ext cx="358140" cy="32004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107180" y="5095116"/>
            <a:ext cx="503292" cy="2478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10100" y="4630296"/>
            <a:ext cx="167641" cy="48768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 flipH="1">
            <a:off x="4777740" y="4333116"/>
            <a:ext cx="213360" cy="3048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H="1" flipV="1">
            <a:off x="4983482" y="3875916"/>
            <a:ext cx="22858" cy="4648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526280" y="3792096"/>
            <a:ext cx="457200" cy="762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5"/>
          <p:cNvSpPr txBox="1">
            <a:spLocks noChangeArrowheads="1"/>
          </p:cNvSpPr>
          <p:nvPr/>
        </p:nvSpPr>
        <p:spPr bwMode="auto">
          <a:xfrm>
            <a:off x="3347864" y="836712"/>
            <a:ext cx="2112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Estimation globale</a:t>
            </a:r>
            <a:endParaRPr lang="fr-F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6"/>
          <p:cNvSpPr txBox="1">
            <a:spLocks noChangeArrowheads="1"/>
          </p:cNvSpPr>
          <p:nvPr/>
        </p:nvSpPr>
        <p:spPr bwMode="auto">
          <a:xfrm>
            <a:off x="3203848" y="1844824"/>
            <a:ext cx="23156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Difficultés soulevées</a:t>
            </a:r>
            <a:endParaRPr lang="fr-FR" sz="2000" dirty="0">
              <a:latin typeface="Calibri" pitchFamily="34" charset="0"/>
            </a:endParaRPr>
          </a:p>
        </p:txBody>
      </p:sp>
      <p:grpSp>
        <p:nvGrpSpPr>
          <p:cNvPr id="2" name="Groupe 68"/>
          <p:cNvGrpSpPr>
            <a:grpSpLocks/>
          </p:cNvGrpSpPr>
          <p:nvPr/>
        </p:nvGrpSpPr>
        <p:grpSpPr bwMode="auto">
          <a:xfrm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69"/>
          <p:cNvGrpSpPr>
            <a:grpSpLocks/>
          </p:cNvGrpSpPr>
          <p:nvPr/>
        </p:nvGrpSpPr>
        <p:grpSpPr bwMode="auto">
          <a:xfrm rot="216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6117" y="52279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4214" y="522843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0095" y="522854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5975" y="522864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19287" y="52306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0465" y="52273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67630" y="52264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3510" y="522659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4999391" y="5226700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7137" y="522936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81"/>
          <p:cNvGrpSpPr>
            <a:grpSpLocks/>
          </p:cNvGrpSpPr>
          <p:nvPr/>
        </p:nvGrpSpPr>
        <p:grpSpPr bwMode="auto">
          <a:xfrm rot="432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4432" y="523219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393" y="52315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88353" y="52329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2784" y="523077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0764" y="523315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69116" y="523173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6977" y="52318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93"/>
          <p:cNvGrpSpPr>
            <a:grpSpLocks/>
          </p:cNvGrpSpPr>
          <p:nvPr/>
        </p:nvGrpSpPr>
        <p:grpSpPr bwMode="auto">
          <a:xfrm rot="648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3356" y="523193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19215" y="523080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589" y="523225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8039" y="52323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3981" y="523403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20941" y="523367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105"/>
          <p:cNvGrpSpPr>
            <a:grpSpLocks/>
          </p:cNvGrpSpPr>
          <p:nvPr/>
        </p:nvGrpSpPr>
        <p:grpSpPr bwMode="auto">
          <a:xfrm rot="864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969" y="52332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4175" y="52332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00" name="ZoneTexte 117"/>
          <p:cNvSpPr txBox="1">
            <a:spLocks noChangeArrowheads="1"/>
          </p:cNvSpPr>
          <p:nvPr/>
        </p:nvSpPr>
        <p:spPr bwMode="auto">
          <a:xfrm rot="-5400000">
            <a:off x="2039144" y="4090070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1" name="ZoneTexte 118"/>
          <p:cNvSpPr txBox="1">
            <a:spLocks noChangeArrowheads="1"/>
          </p:cNvSpPr>
          <p:nvPr/>
        </p:nvSpPr>
        <p:spPr bwMode="auto">
          <a:xfrm rot="-3240000">
            <a:off x="2465388" y="3020889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8202" name="ZoneTexte 119"/>
          <p:cNvSpPr txBox="1">
            <a:spLocks noChangeArrowheads="1"/>
          </p:cNvSpPr>
          <p:nvPr/>
        </p:nvSpPr>
        <p:spPr bwMode="auto">
          <a:xfrm rot="-1080000">
            <a:off x="3344863" y="2401764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8203" name="ZoneTexte 120"/>
          <p:cNvSpPr txBox="1">
            <a:spLocks noChangeArrowheads="1"/>
          </p:cNvSpPr>
          <p:nvPr/>
        </p:nvSpPr>
        <p:spPr bwMode="auto">
          <a:xfrm rot="1080000">
            <a:off x="4495800" y="2403351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8204" name="ZoneTexte 121"/>
          <p:cNvSpPr txBox="1">
            <a:spLocks noChangeArrowheads="1"/>
          </p:cNvSpPr>
          <p:nvPr/>
        </p:nvSpPr>
        <p:spPr bwMode="auto">
          <a:xfrm rot="3240000">
            <a:off x="5330031" y="3048670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8205" name="ZoneTexte 122"/>
          <p:cNvSpPr txBox="1">
            <a:spLocks noChangeArrowheads="1"/>
          </p:cNvSpPr>
          <p:nvPr/>
        </p:nvSpPr>
        <p:spPr bwMode="auto">
          <a:xfrm rot="-5400000">
            <a:off x="5521325" y="4063876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8206" name="ZoneTexte 123"/>
          <p:cNvSpPr txBox="1">
            <a:spLocks noChangeArrowheads="1"/>
          </p:cNvSpPr>
          <p:nvPr/>
        </p:nvSpPr>
        <p:spPr bwMode="auto">
          <a:xfrm rot="-3240000">
            <a:off x="5236369" y="5121945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7" name="ZoneTexte 124"/>
          <p:cNvSpPr txBox="1">
            <a:spLocks noChangeArrowheads="1"/>
          </p:cNvSpPr>
          <p:nvPr/>
        </p:nvSpPr>
        <p:spPr bwMode="auto">
          <a:xfrm rot="-1080000">
            <a:off x="4271963" y="5697414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8208" name="ZoneTexte 125"/>
          <p:cNvSpPr txBox="1">
            <a:spLocks noChangeArrowheads="1"/>
          </p:cNvSpPr>
          <p:nvPr/>
        </p:nvSpPr>
        <p:spPr bwMode="auto">
          <a:xfrm rot="1080000">
            <a:off x="3232150" y="5714876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8209" name="ZoneTexte 126"/>
          <p:cNvSpPr txBox="1">
            <a:spLocks noChangeArrowheads="1"/>
          </p:cNvSpPr>
          <p:nvPr/>
        </p:nvSpPr>
        <p:spPr bwMode="auto">
          <a:xfrm>
            <a:off x="2196713" y="5076701"/>
            <a:ext cx="1079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Public </a:t>
            </a:r>
            <a:r>
              <a:rPr lang="en-US" sz="1600" b="1" dirty="0" err="1" smtClean="0">
                <a:solidFill>
                  <a:srgbClr val="7030A0"/>
                </a:solidFill>
                <a:latin typeface="Calibri" pitchFamily="34" charset="0"/>
              </a:rPr>
              <a:t>visé</a:t>
            </a:r>
            <a:endParaRPr lang="fr-FR" sz="16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4117444" y="3743301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88116" y="3645506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870494" y="3960962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547492" y="4265489"/>
            <a:ext cx="142875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542602" y="5056094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4737428" y="4594017"/>
            <a:ext cx="144462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719390" y="4268743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910713" y="3807346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37" name="Ellipse 136"/>
          <p:cNvSpPr/>
          <p:nvPr/>
        </p:nvSpPr>
        <p:spPr>
          <a:xfrm>
            <a:off x="3987855" y="518386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 flipV="1">
            <a:off x="4175760" y="3731136"/>
            <a:ext cx="381000" cy="838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3939540" y="3822576"/>
            <a:ext cx="243840" cy="21336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619872" y="4028316"/>
            <a:ext cx="319668" cy="3124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 flipV="1">
            <a:off x="4053840" y="5117976"/>
            <a:ext cx="563880" cy="13716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10100" y="4653156"/>
            <a:ext cx="198121" cy="47244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>
            <a:off x="4800600" y="4348356"/>
            <a:ext cx="7620" cy="3124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V="1">
            <a:off x="4792980" y="3875916"/>
            <a:ext cx="190502" cy="4648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556760" y="3723516"/>
            <a:ext cx="426720" cy="14478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5"/>
          <p:cNvSpPr txBox="1">
            <a:spLocks noChangeArrowheads="1"/>
          </p:cNvSpPr>
          <p:nvPr/>
        </p:nvSpPr>
        <p:spPr bwMode="auto">
          <a:xfrm>
            <a:off x="3347864" y="836712"/>
            <a:ext cx="2112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Estimation globale</a:t>
            </a:r>
            <a:endParaRPr lang="fr-F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6"/>
          <p:cNvSpPr txBox="1">
            <a:spLocks noChangeArrowheads="1"/>
          </p:cNvSpPr>
          <p:nvPr/>
        </p:nvSpPr>
        <p:spPr bwMode="auto">
          <a:xfrm>
            <a:off x="3135534" y="1844824"/>
            <a:ext cx="25165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Innovations apportées</a:t>
            </a:r>
            <a:endParaRPr lang="fr-FR" sz="2000" dirty="0">
              <a:latin typeface="Calibri" pitchFamily="34" charset="0"/>
            </a:endParaRPr>
          </a:p>
        </p:txBody>
      </p:sp>
      <p:grpSp>
        <p:nvGrpSpPr>
          <p:cNvPr id="2" name="Groupe 68"/>
          <p:cNvGrpSpPr>
            <a:grpSpLocks/>
          </p:cNvGrpSpPr>
          <p:nvPr/>
        </p:nvGrpSpPr>
        <p:grpSpPr bwMode="auto">
          <a:xfrm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3" name="Connecteur droit avec flèche 12"/>
            <p:cNvCxnSpPr/>
            <p:nvPr/>
          </p:nvCxnSpPr>
          <p:spPr>
            <a:xfrm flipH="1">
              <a:off x="2771800" y="5302000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0590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32765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3492381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3708238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3924095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4355809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4571666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4787523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5003380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>
              <a:off x="5220824" y="522920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69"/>
          <p:cNvGrpSpPr>
            <a:grpSpLocks/>
          </p:cNvGrpSpPr>
          <p:nvPr/>
        </p:nvGrpSpPr>
        <p:grpSpPr bwMode="auto">
          <a:xfrm rot="216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71" name="Connecteur droit avec flèche 70"/>
            <p:cNvCxnSpPr/>
            <p:nvPr/>
          </p:nvCxnSpPr>
          <p:spPr>
            <a:xfrm flipH="1">
              <a:off x="2772267" y="530184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3056117" y="52279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3274214" y="5228438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3490095" y="522854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3705975" y="522864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75"/>
            <p:cNvCxnSpPr/>
            <p:nvPr/>
          </p:nvCxnSpPr>
          <p:spPr>
            <a:xfrm>
              <a:off x="3919287" y="52306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>
              <a:off x="4350465" y="5227322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>
              <a:off x="4567630" y="522649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>
              <a:off x="4783510" y="522659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/>
            <p:cNvCxnSpPr/>
            <p:nvPr/>
          </p:nvCxnSpPr>
          <p:spPr>
            <a:xfrm>
              <a:off x="4999391" y="5226700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>
              <a:off x="5217137" y="5229363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e 81"/>
          <p:cNvGrpSpPr>
            <a:grpSpLocks/>
          </p:cNvGrpSpPr>
          <p:nvPr/>
        </p:nvGrpSpPr>
        <p:grpSpPr bwMode="auto">
          <a:xfrm rot="432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83" name="Connecteur droit avec flèche 82"/>
            <p:cNvCxnSpPr/>
            <p:nvPr/>
          </p:nvCxnSpPr>
          <p:spPr>
            <a:xfrm flipH="1">
              <a:off x="2771800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3054432" y="523219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3273393" y="523152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3488353" y="523292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3702784" y="523077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>
              <a:off x="3920764" y="523315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4356157" y="522931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4569116" y="523173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788569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5004018" y="522942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5216977" y="523184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93"/>
          <p:cNvGrpSpPr>
            <a:grpSpLocks/>
          </p:cNvGrpSpPr>
          <p:nvPr/>
        </p:nvGrpSpPr>
        <p:grpSpPr bwMode="auto">
          <a:xfrm rot="6480000">
            <a:off x="2988470" y="4266282"/>
            <a:ext cx="2735262" cy="142875"/>
            <a:chOff x="2771800" y="5229200"/>
            <a:chExt cx="2736304" cy="144016"/>
          </a:xfrm>
        </p:grpSpPr>
        <p:cxnSp>
          <p:nvCxnSpPr>
            <p:cNvPr id="95" name="Connecteur droit avec flèche 94"/>
            <p:cNvCxnSpPr/>
            <p:nvPr/>
          </p:nvCxnSpPr>
          <p:spPr>
            <a:xfrm flipH="1">
              <a:off x="2771801" y="5301209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3058925" y="5229787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droit 96"/>
            <p:cNvCxnSpPr/>
            <p:nvPr/>
          </p:nvCxnSpPr>
          <p:spPr>
            <a:xfrm>
              <a:off x="3273356" y="523193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3491335" y="522955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3706786" y="5229682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3919215" y="523080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>
              <a:off x="4356648" y="52306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4572589" y="523225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>
              <a:off x="4788039" y="523238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5003981" y="5234038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>
              <a:off x="5220941" y="5233674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e 105"/>
          <p:cNvGrpSpPr>
            <a:grpSpLocks/>
          </p:cNvGrpSpPr>
          <p:nvPr/>
        </p:nvGrpSpPr>
        <p:grpSpPr bwMode="auto">
          <a:xfrm rot="8640000">
            <a:off x="2987675" y="4265489"/>
            <a:ext cx="2736850" cy="144462"/>
            <a:chOff x="2771800" y="5229200"/>
            <a:chExt cx="2736304" cy="144016"/>
          </a:xfrm>
        </p:grpSpPr>
        <p:cxnSp>
          <p:nvCxnSpPr>
            <p:cNvPr id="107" name="Connecteur droit avec flèche 106"/>
            <p:cNvCxnSpPr/>
            <p:nvPr/>
          </p:nvCxnSpPr>
          <p:spPr>
            <a:xfrm flipH="1">
              <a:off x="2772267" y="5300568"/>
              <a:ext cx="273630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3059969" y="5233205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108"/>
            <p:cNvCxnSpPr/>
            <p:nvPr/>
          </p:nvCxnSpPr>
          <p:spPr>
            <a:xfrm>
              <a:off x="3276431" y="5229611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/>
            <p:cNvCxnSpPr/>
            <p:nvPr/>
          </p:nvCxnSpPr>
          <p:spPr>
            <a:xfrm>
              <a:off x="3492311" y="5229509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110"/>
            <p:cNvCxnSpPr/>
            <p:nvPr/>
          </p:nvCxnSpPr>
          <p:spPr>
            <a:xfrm>
              <a:off x="3708192" y="522940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111"/>
            <p:cNvCxnSpPr/>
            <p:nvPr/>
          </p:nvCxnSpPr>
          <p:spPr>
            <a:xfrm>
              <a:off x="3924072" y="5229303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/>
            <p:cNvCxnSpPr/>
            <p:nvPr/>
          </p:nvCxnSpPr>
          <p:spPr>
            <a:xfrm>
              <a:off x="4356183" y="5231307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113"/>
            <p:cNvCxnSpPr/>
            <p:nvPr/>
          </p:nvCxnSpPr>
          <p:spPr>
            <a:xfrm>
              <a:off x="4572063" y="5231204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114"/>
            <p:cNvCxnSpPr/>
            <p:nvPr/>
          </p:nvCxnSpPr>
          <p:spPr>
            <a:xfrm>
              <a:off x="4787943" y="5231101"/>
              <a:ext cx="0" cy="1440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>
              <a:off x="5004175" y="5233210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5220637" y="5229616"/>
              <a:ext cx="0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00" name="ZoneTexte 117"/>
          <p:cNvSpPr txBox="1">
            <a:spLocks noChangeArrowheads="1"/>
          </p:cNvSpPr>
          <p:nvPr/>
        </p:nvSpPr>
        <p:spPr bwMode="auto">
          <a:xfrm rot="-5400000">
            <a:off x="2039144" y="4090070"/>
            <a:ext cx="11858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Estimation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1" name="ZoneTexte 118"/>
          <p:cNvSpPr txBox="1">
            <a:spLocks noChangeArrowheads="1"/>
          </p:cNvSpPr>
          <p:nvPr/>
        </p:nvSpPr>
        <p:spPr bwMode="auto">
          <a:xfrm rot="-3240000">
            <a:off x="2465388" y="3020889"/>
            <a:ext cx="88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Erreurs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mesures</a:t>
            </a:r>
          </a:p>
        </p:txBody>
      </p:sp>
      <p:sp>
        <p:nvSpPr>
          <p:cNvPr id="8202" name="ZoneTexte 119"/>
          <p:cNvSpPr txBox="1">
            <a:spLocks noChangeArrowheads="1"/>
          </p:cNvSpPr>
          <p:nvPr/>
        </p:nvSpPr>
        <p:spPr bwMode="auto">
          <a:xfrm rot="-1080000">
            <a:off x="3344863" y="2401764"/>
            <a:ext cx="8953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Méta-</a:t>
            </a:r>
          </a:p>
          <a:p>
            <a:pPr algn="ctr"/>
            <a:r>
              <a:rPr lang="fr-FR" sz="1600" dirty="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</p:txBody>
      </p:sp>
      <p:sp>
        <p:nvSpPr>
          <p:cNvPr id="8203" name="ZoneTexte 120"/>
          <p:cNvSpPr txBox="1">
            <a:spLocks noChangeArrowheads="1"/>
          </p:cNvSpPr>
          <p:nvPr/>
        </p:nvSpPr>
        <p:spPr bwMode="auto">
          <a:xfrm rot="1080000">
            <a:off x="4495800" y="2403351"/>
            <a:ext cx="909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Analyses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fiabilité</a:t>
            </a:r>
          </a:p>
        </p:txBody>
      </p:sp>
      <p:sp>
        <p:nvSpPr>
          <p:cNvPr id="8204" name="ZoneTexte 121"/>
          <p:cNvSpPr txBox="1">
            <a:spLocks noChangeArrowheads="1"/>
          </p:cNvSpPr>
          <p:nvPr/>
        </p:nvSpPr>
        <p:spPr bwMode="auto">
          <a:xfrm rot="3240000">
            <a:off x="5330031" y="3048670"/>
            <a:ext cx="960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Modèles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prédictifs</a:t>
            </a:r>
          </a:p>
        </p:txBody>
      </p:sp>
      <p:sp>
        <p:nvSpPr>
          <p:cNvPr id="8205" name="ZoneTexte 122"/>
          <p:cNvSpPr txBox="1">
            <a:spLocks noChangeArrowheads="1"/>
          </p:cNvSpPr>
          <p:nvPr/>
        </p:nvSpPr>
        <p:spPr bwMode="auto">
          <a:xfrm rot="-5400000">
            <a:off x="5521325" y="4063876"/>
            <a:ext cx="127793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Actualisation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probabiliste</a:t>
            </a:r>
          </a:p>
        </p:txBody>
      </p:sp>
      <p:sp>
        <p:nvSpPr>
          <p:cNvPr id="8206" name="ZoneTexte 123"/>
          <p:cNvSpPr txBox="1">
            <a:spLocks noChangeArrowheads="1"/>
          </p:cNvSpPr>
          <p:nvPr/>
        </p:nvSpPr>
        <p:spPr bwMode="auto">
          <a:xfrm rot="-3240000">
            <a:off x="5236369" y="5121945"/>
            <a:ext cx="11922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Propagation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incertitudes</a:t>
            </a:r>
          </a:p>
        </p:txBody>
      </p:sp>
      <p:sp>
        <p:nvSpPr>
          <p:cNvPr id="8207" name="ZoneTexte 124"/>
          <p:cNvSpPr txBox="1">
            <a:spLocks noChangeArrowheads="1"/>
          </p:cNvSpPr>
          <p:nvPr/>
        </p:nvSpPr>
        <p:spPr bwMode="auto">
          <a:xfrm rot="-1080000">
            <a:off x="4271963" y="5697414"/>
            <a:ext cx="12604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Optimisation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décision</a:t>
            </a:r>
          </a:p>
        </p:txBody>
      </p:sp>
      <p:sp>
        <p:nvSpPr>
          <p:cNvPr id="8208" name="ZoneTexte 125"/>
          <p:cNvSpPr txBox="1">
            <a:spLocks noChangeArrowheads="1"/>
          </p:cNvSpPr>
          <p:nvPr/>
        </p:nvSpPr>
        <p:spPr bwMode="auto">
          <a:xfrm rot="1080000">
            <a:off x="3232150" y="5714876"/>
            <a:ext cx="1133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Couplage</a:t>
            </a:r>
          </a:p>
          <a:p>
            <a:pPr algn="ctr"/>
            <a:r>
              <a:rPr lang="fr-FR" sz="1600">
                <a:solidFill>
                  <a:srgbClr val="7030A0"/>
                </a:solidFill>
                <a:latin typeface="Calibri" pitchFamily="34" charset="0"/>
              </a:rPr>
              <a:t>exp. / mod.</a:t>
            </a:r>
          </a:p>
        </p:txBody>
      </p:sp>
      <p:sp>
        <p:nvSpPr>
          <p:cNvPr id="8209" name="ZoneTexte 126"/>
          <p:cNvSpPr txBox="1">
            <a:spLocks noChangeArrowheads="1"/>
          </p:cNvSpPr>
          <p:nvPr/>
        </p:nvSpPr>
        <p:spPr bwMode="auto">
          <a:xfrm>
            <a:off x="2196713" y="5076701"/>
            <a:ext cx="1079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Calibri" pitchFamily="34" charset="0"/>
              </a:rPr>
              <a:t>Public </a:t>
            </a:r>
            <a:r>
              <a:rPr lang="en-US" sz="1600" b="1" dirty="0" err="1" smtClean="0">
                <a:solidFill>
                  <a:srgbClr val="7030A0"/>
                </a:solidFill>
                <a:latin typeface="Calibri" pitchFamily="34" charset="0"/>
              </a:rPr>
              <a:t>visé</a:t>
            </a:r>
            <a:endParaRPr lang="fr-FR" sz="1600" b="1" dirty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9" name="Ellipse 128"/>
          <p:cNvSpPr/>
          <p:nvPr/>
        </p:nvSpPr>
        <p:spPr>
          <a:xfrm>
            <a:off x="4114408" y="3755857"/>
            <a:ext cx="144463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42396" y="3765134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3847262" y="3952950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637037" y="4265489"/>
            <a:ext cx="142875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4542602" y="5056094"/>
            <a:ext cx="142875" cy="1428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4725616" y="4589825"/>
            <a:ext cx="144462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719390" y="4261123"/>
            <a:ext cx="142875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4910713" y="3807346"/>
            <a:ext cx="144463" cy="1444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37" name="Ellipse 136"/>
          <p:cNvSpPr/>
          <p:nvPr/>
        </p:nvSpPr>
        <p:spPr>
          <a:xfrm>
            <a:off x="4054143" y="4991488"/>
            <a:ext cx="144462" cy="1444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39" name="Connecteur droit 138"/>
          <p:cNvCxnSpPr/>
          <p:nvPr/>
        </p:nvCxnSpPr>
        <p:spPr>
          <a:xfrm>
            <a:off x="4198620" y="3830196"/>
            <a:ext cx="31242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cteur droit 142"/>
          <p:cNvCxnSpPr/>
          <p:nvPr/>
        </p:nvCxnSpPr>
        <p:spPr>
          <a:xfrm flipV="1">
            <a:off x="3916680" y="3822576"/>
            <a:ext cx="266700" cy="1981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cteur droit 150"/>
          <p:cNvCxnSpPr/>
          <p:nvPr/>
        </p:nvCxnSpPr>
        <p:spPr>
          <a:xfrm flipV="1">
            <a:off x="3710940" y="4013076"/>
            <a:ext cx="198120" cy="3124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156"/>
          <p:cNvCxnSpPr/>
          <p:nvPr/>
        </p:nvCxnSpPr>
        <p:spPr>
          <a:xfrm>
            <a:off x="4122420" y="5057016"/>
            <a:ext cx="488052" cy="6288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/>
          <p:nvPr/>
        </p:nvCxnSpPr>
        <p:spPr>
          <a:xfrm flipH="1">
            <a:off x="4610100" y="4668396"/>
            <a:ext cx="182880" cy="4648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cteur droit 162"/>
          <p:cNvCxnSpPr/>
          <p:nvPr/>
        </p:nvCxnSpPr>
        <p:spPr>
          <a:xfrm>
            <a:off x="4785360" y="4325496"/>
            <a:ext cx="7620" cy="33528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165"/>
          <p:cNvCxnSpPr/>
          <p:nvPr/>
        </p:nvCxnSpPr>
        <p:spPr>
          <a:xfrm flipV="1">
            <a:off x="4777740" y="3875916"/>
            <a:ext cx="205742" cy="46482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 flipV="1">
            <a:off x="4503420" y="3845436"/>
            <a:ext cx="480060" cy="3810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ZoneTexte 5"/>
          <p:cNvSpPr txBox="1">
            <a:spLocks noChangeArrowheads="1"/>
          </p:cNvSpPr>
          <p:nvPr/>
        </p:nvSpPr>
        <p:spPr bwMode="auto">
          <a:xfrm>
            <a:off x="3347864" y="836712"/>
            <a:ext cx="2112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Calibri" pitchFamily="34" charset="0"/>
              </a:rPr>
              <a:t>Estimation globale</a:t>
            </a:r>
            <a:endParaRPr lang="fr-F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161</Words>
  <Application>Microsoft Office PowerPoint</Application>
  <PresentationFormat>Affichage à l'écran (4:3)</PresentationFormat>
  <Paragraphs>87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ＭＳ Ｐゴシック</vt:lpstr>
      <vt:lpstr>Calibri</vt:lpstr>
      <vt:lpstr>Thème Office</vt:lpstr>
      <vt:lpstr>Diapositive 1</vt:lpstr>
      <vt:lpstr>Diapositive 2</vt:lpstr>
      <vt:lpstr>Diapositive 3</vt:lpstr>
      <vt:lpstr>Diapositive 4</vt:lpstr>
    </vt:vector>
  </TitlesOfParts>
  <Company>INSA de Toulouse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Frédéric Duprat</dc:creator>
  <cp:lastModifiedBy>Frédéric Duprat</cp:lastModifiedBy>
  <cp:revision>29</cp:revision>
  <dcterms:created xsi:type="dcterms:W3CDTF">2012-05-20T16:05:31Z</dcterms:created>
  <dcterms:modified xsi:type="dcterms:W3CDTF">2012-06-04T23:15:25Z</dcterms:modified>
</cp:coreProperties>
</file>