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6" r:id="rId3"/>
    <p:sldId id="287" r:id="rId4"/>
    <p:sldId id="288" r:id="rId5"/>
    <p:sldId id="289" r:id="rId6"/>
    <p:sldId id="290" r:id="rId7"/>
    <p:sldId id="271" r:id="rId8"/>
    <p:sldId id="279" r:id="rId9"/>
    <p:sldId id="291" r:id="rId10"/>
    <p:sldId id="292" r:id="rId11"/>
    <p:sldId id="285" r:id="rId12"/>
    <p:sldId id="264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CC"/>
    <a:srgbClr val="0000FF"/>
    <a:srgbClr val="DAFE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9" autoAdjust="0"/>
  </p:normalViewPr>
  <p:slideViewPr>
    <p:cSldViewPr>
      <p:cViewPr varScale="1">
        <p:scale>
          <a:sx n="104" d="100"/>
          <a:sy n="104" d="100"/>
        </p:scale>
        <p:origin x="-11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96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1D638-49C6-43CC-87E1-6E8DC45F0A2C}" type="datetimeFigureOut">
              <a:rPr lang="fr-FR" smtClean="0"/>
              <a:pPr/>
              <a:t>25/02/2014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86545-2D39-4C91-8712-B521927AFB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BCAFF-68D1-4706-9DA7-7B379C6176EE}" type="datetimeFigureOut">
              <a:rPr lang="fr-FR" smtClean="0"/>
              <a:pPr/>
              <a:t>25/02/2014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76BAB-C18A-4DAF-A644-69923E0FFD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107504" y="404664"/>
            <a:ext cx="8928992" cy="5976664"/>
          </a:xfrm>
          <a:prstGeom prst="roundRect">
            <a:avLst>
              <a:gd name="adj" fmla="val 4809"/>
            </a:avLst>
          </a:prstGeom>
          <a:solidFill>
            <a:srgbClr val="FFFFCC"/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3" name="Group 2"/>
          <p:cNvGrpSpPr>
            <a:grpSpLocks/>
          </p:cNvGrpSpPr>
          <p:nvPr userDrawn="1"/>
        </p:nvGrpSpPr>
        <p:grpSpPr bwMode="auto">
          <a:xfrm>
            <a:off x="5868144" y="0"/>
            <a:ext cx="864096" cy="476672"/>
            <a:chOff x="5737" y="4087"/>
            <a:chExt cx="4901" cy="3272"/>
          </a:xfrm>
        </p:grpSpPr>
        <p:sp>
          <p:nvSpPr>
            <p:cNvPr id="14" name="AutoShape 3"/>
            <p:cNvSpPr>
              <a:spLocks noChangeArrowheads="1"/>
            </p:cNvSpPr>
            <p:nvPr/>
          </p:nvSpPr>
          <p:spPr bwMode="auto">
            <a:xfrm rot="5909591">
              <a:off x="8546" y="5451"/>
              <a:ext cx="3267" cy="549"/>
            </a:xfrm>
            <a:prstGeom prst="parallelogram">
              <a:avLst>
                <a:gd name="adj" fmla="val 14877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AutoShape 4"/>
            <p:cNvSpPr>
              <a:spLocks noChangeArrowheads="1"/>
            </p:cNvSpPr>
            <p:nvPr/>
          </p:nvSpPr>
          <p:spPr bwMode="auto">
            <a:xfrm rot="11005522" flipH="1">
              <a:off x="5833" y="6444"/>
              <a:ext cx="4805" cy="368"/>
            </a:xfrm>
            <a:prstGeom prst="parallelogram">
              <a:avLst>
                <a:gd name="adj" fmla="val 326427"/>
              </a:avLst>
            </a:prstGeom>
            <a:solidFill>
              <a:srgbClr val="9933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AutoShape 5"/>
            <p:cNvSpPr>
              <a:spLocks noChangeArrowheads="1"/>
            </p:cNvSpPr>
            <p:nvPr/>
          </p:nvSpPr>
          <p:spPr bwMode="auto">
            <a:xfrm rot="10190033" flipH="1">
              <a:off x="5737" y="4271"/>
              <a:ext cx="4805" cy="544"/>
            </a:xfrm>
            <a:prstGeom prst="parallelogram">
              <a:avLst>
                <a:gd name="adj" fmla="val 220818"/>
              </a:avLst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AutoShape 6"/>
            <p:cNvSpPr>
              <a:spLocks noChangeArrowheads="1"/>
            </p:cNvSpPr>
            <p:nvPr/>
          </p:nvSpPr>
          <p:spPr bwMode="auto">
            <a:xfrm rot="5909591">
              <a:off x="4557" y="5448"/>
              <a:ext cx="3269" cy="547"/>
            </a:xfrm>
            <a:prstGeom prst="parallelogram">
              <a:avLst>
                <a:gd name="adj" fmla="val 149406"/>
              </a:avLst>
            </a:prstGeom>
            <a:solidFill>
              <a:srgbClr val="B2B2B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8" name="Rectangle 17"/>
          <p:cNvSpPr/>
          <p:nvPr userDrawn="1"/>
        </p:nvSpPr>
        <p:spPr>
          <a:xfrm>
            <a:off x="5936957" y="71046"/>
            <a:ext cx="72327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b="0" baseline="0" dirty="0" err="1" smtClean="0">
                <a:solidFill>
                  <a:srgbClr val="002060"/>
                </a:solidFill>
              </a:rPr>
              <a:t>MRGenCi</a:t>
            </a:r>
            <a:endParaRPr lang="fr-FR" sz="1100" b="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3599-B9CA-409C-A001-2C6D27E64643}" type="datetimeFigureOut">
              <a:rPr lang="fr-FR" smtClean="0"/>
              <a:pPr/>
              <a:t>25/02/2014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  <a:prstGeom prst="rect">
            <a:avLst/>
          </a:prstGeom>
        </p:spPr>
        <p:txBody>
          <a:bodyPr/>
          <a:lstStyle/>
          <a:p>
            <a:fld id="{21CDEFC7-A555-4967-8C40-825C3DB8D3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3599-B9CA-409C-A001-2C6D27E64643}" type="datetimeFigureOut">
              <a:rPr lang="fr-FR" smtClean="0"/>
              <a:pPr/>
              <a:t>25/02/2014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  <a:prstGeom prst="rect">
            <a:avLst/>
          </a:prstGeom>
        </p:spPr>
        <p:txBody>
          <a:bodyPr/>
          <a:lstStyle/>
          <a:p>
            <a:fld id="{21CDEFC7-A555-4967-8C40-825C3DB8D3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3599-B9CA-409C-A001-2C6D27E64643}" type="datetimeFigureOut">
              <a:rPr lang="fr-FR" smtClean="0"/>
              <a:pPr/>
              <a:t>25/02/2014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  <a:prstGeom prst="rect">
            <a:avLst/>
          </a:prstGeom>
        </p:spPr>
        <p:txBody>
          <a:bodyPr/>
          <a:lstStyle/>
          <a:p>
            <a:fld id="{21CDEFC7-A555-4967-8C40-825C3DB8D3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3599-B9CA-409C-A001-2C6D27E64643}" type="datetimeFigureOut">
              <a:rPr lang="fr-FR" smtClean="0"/>
              <a:pPr/>
              <a:t>25/02/2014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  <a:prstGeom prst="rect">
            <a:avLst/>
          </a:prstGeom>
        </p:spPr>
        <p:txBody>
          <a:bodyPr/>
          <a:lstStyle/>
          <a:p>
            <a:fld id="{21CDEFC7-A555-4967-8C40-825C3DB8D3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3599-B9CA-409C-A001-2C6D27E64643}" type="datetimeFigureOut">
              <a:rPr lang="fr-FR" smtClean="0"/>
              <a:pPr/>
              <a:t>25/02/2014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  <a:prstGeom prst="rect">
            <a:avLst/>
          </a:prstGeom>
        </p:spPr>
        <p:txBody>
          <a:bodyPr/>
          <a:lstStyle/>
          <a:p>
            <a:fld id="{21CDEFC7-A555-4967-8C40-825C3DB8D3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3599-B9CA-409C-A001-2C6D27E64643}" type="datetimeFigureOut">
              <a:rPr lang="fr-FR" smtClean="0"/>
              <a:pPr/>
              <a:t>25/02/2014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  <a:prstGeom prst="rect">
            <a:avLst/>
          </a:prstGeom>
        </p:spPr>
        <p:txBody>
          <a:bodyPr/>
          <a:lstStyle/>
          <a:p>
            <a:fld id="{21CDEFC7-A555-4967-8C40-825C3DB8D3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3599-B9CA-409C-A001-2C6D27E64643}" type="datetimeFigureOut">
              <a:rPr lang="fr-FR" smtClean="0"/>
              <a:pPr/>
              <a:t>25/02/2014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  <a:prstGeom prst="rect">
            <a:avLst/>
          </a:prstGeom>
        </p:spPr>
        <p:txBody>
          <a:bodyPr/>
          <a:lstStyle/>
          <a:p>
            <a:fld id="{21CDEFC7-A555-4967-8C40-825C3DB8D3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3599-B9CA-409C-A001-2C6D27E64643}" type="datetimeFigureOut">
              <a:rPr lang="fr-FR" smtClean="0"/>
              <a:pPr/>
              <a:t>25/02/2014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  <a:prstGeom prst="rect">
            <a:avLst/>
          </a:prstGeom>
        </p:spPr>
        <p:txBody>
          <a:bodyPr/>
          <a:lstStyle/>
          <a:p>
            <a:fld id="{21CDEFC7-A555-4967-8C40-825C3DB8D3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3599-B9CA-409C-A001-2C6D27E64643}" type="datetimeFigureOut">
              <a:rPr lang="fr-FR" smtClean="0"/>
              <a:pPr/>
              <a:t>25/02/2014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  <a:prstGeom prst="rect">
            <a:avLst/>
          </a:prstGeom>
        </p:spPr>
        <p:txBody>
          <a:bodyPr/>
          <a:lstStyle/>
          <a:p>
            <a:fld id="{21CDEFC7-A555-4967-8C40-825C3DB8D3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3599-B9CA-409C-A001-2C6D27E64643}" type="datetimeFigureOut">
              <a:rPr lang="fr-FR" smtClean="0"/>
              <a:pPr/>
              <a:t>25/02/2014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  <a:prstGeom prst="rect">
            <a:avLst/>
          </a:prstGeom>
        </p:spPr>
        <p:txBody>
          <a:bodyPr/>
          <a:lstStyle/>
          <a:p>
            <a:fld id="{21CDEFC7-A555-4967-8C40-825C3DB8D3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3599-B9CA-409C-A001-2C6D27E64643}" type="datetimeFigureOut">
              <a:rPr lang="fr-FR" smtClean="0"/>
              <a:pPr/>
              <a:t>25/02/2014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0" y="0"/>
            <a:ext cx="9144000" cy="3077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38163" indent="0" algn="l"/>
            <a:r>
              <a:rPr lang="fr-FR" sz="1400" b="1" dirty="0" smtClean="0"/>
              <a:t>Conseil scientifique </a:t>
            </a:r>
            <a:r>
              <a:rPr lang="fr-FR" sz="1400" b="1" baseline="0" dirty="0" smtClean="0"/>
              <a:t>du GIS </a:t>
            </a:r>
            <a:r>
              <a:rPr lang="fr-FR" sz="1400" b="1" baseline="0" dirty="0" err="1" smtClean="0"/>
              <a:t>MRGenCi</a:t>
            </a:r>
            <a:r>
              <a:rPr lang="fr-FR" sz="1400" b="1" baseline="0" dirty="0" smtClean="0"/>
              <a:t> – CNISF – 24 Février 2014</a:t>
            </a:r>
            <a:endParaRPr lang="fr-FR" sz="1400" b="1" dirty="0"/>
          </a:p>
        </p:txBody>
      </p:sp>
      <p:sp>
        <p:nvSpPr>
          <p:cNvPr id="8" name="Espace réservé du numéro de diapositive 4"/>
          <p:cNvSpPr txBox="1">
            <a:spLocks/>
          </p:cNvSpPr>
          <p:nvPr userDrawn="1"/>
        </p:nvSpPr>
        <p:spPr>
          <a:xfrm>
            <a:off x="8748464" y="6492875"/>
            <a:ext cx="395536" cy="365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CDEFC7-A555-4967-8C40-825C3DB8D323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 userDrawn="1"/>
        </p:nvSpPr>
        <p:spPr>
          <a:xfrm>
            <a:off x="0" y="6492875"/>
            <a:ext cx="8748464" cy="365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4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9512" y="1340768"/>
            <a:ext cx="89644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</a:pPr>
            <a:r>
              <a:rPr lang="fr-FR" sz="2000" dirty="0" smtClean="0"/>
              <a:t>1.  Avenant la convention du GIS</a:t>
            </a:r>
          </a:p>
          <a:p>
            <a:pPr marL="457200" indent="-457200">
              <a:lnSpc>
                <a:spcPct val="120000"/>
              </a:lnSpc>
            </a:pPr>
            <a:r>
              <a:rPr lang="fr-FR" sz="2000" dirty="0" smtClean="0"/>
              <a:t>2. Rapport scientifique à 10 ans</a:t>
            </a:r>
          </a:p>
          <a:p>
            <a:pPr marL="457200" indent="-457200">
              <a:lnSpc>
                <a:spcPct val="120000"/>
              </a:lnSpc>
            </a:pPr>
            <a:r>
              <a:rPr lang="fr-FR" sz="2000" dirty="0" smtClean="0"/>
              <a:t>3. Commission </a:t>
            </a:r>
            <a:r>
              <a:rPr lang="fr-FR" sz="2000" dirty="0" err="1" smtClean="0"/>
              <a:t>Forensic</a:t>
            </a:r>
            <a:r>
              <a:rPr lang="fr-FR" sz="2000" dirty="0" smtClean="0"/>
              <a:t> Engineering : proposition à l'appel d'offre SAF</a:t>
            </a:r>
            <a:r>
              <a:rPr lang="az-Cyrl-AZ" sz="2000" dirty="0" smtClean="0"/>
              <a:t>€</a:t>
            </a:r>
            <a:r>
              <a:rPr lang="fr-FR" sz="2000" dirty="0" smtClean="0"/>
              <a:t>RA</a:t>
            </a:r>
          </a:p>
          <a:p>
            <a:pPr marL="457200" indent="-457200">
              <a:lnSpc>
                <a:spcPct val="120000"/>
              </a:lnSpc>
            </a:pPr>
            <a:r>
              <a:rPr lang="fr-FR" sz="2000" dirty="0" smtClean="0"/>
              <a:t>4. Rédaction d'un numéro de "Regards sur la sécurité industrielle"</a:t>
            </a:r>
          </a:p>
          <a:p>
            <a:pPr marL="457200" indent="-457200">
              <a:lnSpc>
                <a:spcPct val="120000"/>
              </a:lnSpc>
            </a:pPr>
            <a:r>
              <a:rPr lang="fr-FR" sz="2000" dirty="0" smtClean="0"/>
              <a:t>5. Partenariat avec l'IMGC</a:t>
            </a:r>
          </a:p>
          <a:p>
            <a:pPr marL="457200" indent="-457200">
              <a:lnSpc>
                <a:spcPct val="120000"/>
              </a:lnSpc>
            </a:pPr>
            <a:r>
              <a:rPr lang="fr-FR" sz="2000" dirty="0" smtClean="0"/>
              <a:t>6. Implication dans le PN GEDI</a:t>
            </a:r>
          </a:p>
          <a:p>
            <a:pPr marL="457200" indent="-457200">
              <a:lnSpc>
                <a:spcPct val="120000"/>
              </a:lnSpc>
            </a:pPr>
            <a:r>
              <a:rPr lang="fr-FR" sz="2000" dirty="0" smtClean="0"/>
              <a:t>7. Valorisation du projet </a:t>
            </a:r>
            <a:r>
              <a:rPr lang="fr-FR" sz="2000" dirty="0" err="1" smtClean="0"/>
              <a:t>Duratinet</a:t>
            </a:r>
            <a:endParaRPr lang="fr-FR" sz="2000" dirty="0" smtClean="0"/>
          </a:p>
          <a:p>
            <a:pPr marL="457200" indent="-457200">
              <a:lnSpc>
                <a:spcPct val="120000"/>
              </a:lnSpc>
            </a:pPr>
            <a:r>
              <a:rPr lang="fr-FR" sz="2000" dirty="0" smtClean="0"/>
              <a:t>8. Participation aux JFMS'14</a:t>
            </a:r>
          </a:p>
          <a:p>
            <a:pPr marL="457200" indent="-457200">
              <a:lnSpc>
                <a:spcPct val="120000"/>
              </a:lnSpc>
            </a:pPr>
            <a:r>
              <a:rPr lang="fr-FR" sz="2000" dirty="0" smtClean="0"/>
              <a:t>9. Participation à de nouveaux groupes d'étude</a:t>
            </a:r>
          </a:p>
          <a:p>
            <a:pPr marL="457200" indent="-457200">
              <a:lnSpc>
                <a:spcPct val="120000"/>
              </a:lnSpc>
            </a:pPr>
            <a:r>
              <a:rPr lang="fr-FR" sz="2000" dirty="0" smtClean="0"/>
              <a:t>10. Site du GIS en Anglais</a:t>
            </a:r>
            <a:endParaRPr lang="fr-FR" sz="2000" dirty="0"/>
          </a:p>
        </p:txBody>
      </p:sp>
      <p:sp>
        <p:nvSpPr>
          <p:cNvPr id="7" name="Rectangle 6"/>
          <p:cNvSpPr/>
          <p:nvPr/>
        </p:nvSpPr>
        <p:spPr>
          <a:xfrm>
            <a:off x="0" y="6525345"/>
            <a:ext cx="11876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r-FR" sz="1400" smtClean="0"/>
              <a:t>Ordre du jour</a:t>
            </a:r>
            <a:endParaRPr lang="fr-FR" sz="1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3702931" y="548680"/>
            <a:ext cx="18771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Ordre du jour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5"/>
            <a:ext cx="19077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r-FR" sz="1400" dirty="0" err="1" smtClean="0"/>
              <a:t>Duratinet</a:t>
            </a:r>
            <a:endParaRPr lang="fr-FR" sz="1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251520" y="1052736"/>
            <a:ext cx="8784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dirty="0" smtClean="0"/>
              <a:t>Conférences invitées : </a:t>
            </a:r>
            <a:r>
              <a:rPr lang="fr-FR" sz="2000" dirty="0" err="1" smtClean="0"/>
              <a:t>DiagnoBéton</a:t>
            </a:r>
            <a:r>
              <a:rPr lang="fr-FR" sz="2000" dirty="0" smtClean="0"/>
              <a:t> (Toulouse 19-20/03 ), </a:t>
            </a:r>
            <a:r>
              <a:rPr lang="fr-FR" sz="2000" dirty="0" smtClean="0"/>
              <a:t>JFMS'14 (</a:t>
            </a:r>
            <a:r>
              <a:rPr lang="fr-FR" sz="2000" dirty="0" smtClean="0"/>
              <a:t>Aix 09-10/03</a:t>
            </a:r>
            <a:r>
              <a:rPr lang="fr-FR" sz="2000" dirty="0" smtClean="0"/>
              <a:t>)</a:t>
            </a:r>
            <a:endParaRPr lang="fr-FR" sz="2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2574572" y="548680"/>
            <a:ext cx="41338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dirty="0" smtClean="0"/>
              <a:t>Valorisation du projet </a:t>
            </a:r>
            <a:r>
              <a:rPr lang="fr-FR" sz="2400" dirty="0" err="1" smtClean="0"/>
              <a:t>Duratinet</a:t>
            </a:r>
            <a:endParaRPr lang="fr-FR" sz="2400" dirty="0" smtClean="0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1556792"/>
            <a:ext cx="6408712" cy="457335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8" name="Rectangle 17"/>
          <p:cNvSpPr/>
          <p:nvPr/>
        </p:nvSpPr>
        <p:spPr>
          <a:xfrm>
            <a:off x="395536" y="2570128"/>
            <a:ext cx="16561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000" dirty="0" smtClean="0"/>
              <a:t>Journées de </a:t>
            </a:r>
          </a:p>
          <a:p>
            <a:pPr lvl="0" algn="ctr"/>
            <a:r>
              <a:rPr lang="fr-FR" sz="2000" dirty="0" smtClean="0"/>
              <a:t>valorisation</a:t>
            </a:r>
          </a:p>
          <a:p>
            <a:pPr lvl="0" algn="ctr"/>
            <a:endParaRPr lang="fr-FR" sz="2000" dirty="0" smtClean="0"/>
          </a:p>
          <a:p>
            <a:pPr lvl="0" algn="ctr"/>
            <a:r>
              <a:rPr lang="fr-FR" sz="2000" dirty="0" smtClean="0"/>
              <a:t>Nantes</a:t>
            </a:r>
          </a:p>
          <a:p>
            <a:pPr lvl="0" algn="ctr"/>
            <a:endParaRPr lang="fr-FR" sz="2000" dirty="0" smtClean="0"/>
          </a:p>
          <a:p>
            <a:pPr lvl="0" algn="ctr"/>
            <a:r>
              <a:rPr lang="fr-FR" sz="2000" dirty="0" smtClean="0"/>
              <a:t>27-28/03</a:t>
            </a: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04797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5"/>
            <a:ext cx="33478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r-FR" sz="1400" dirty="0" smtClean="0"/>
              <a:t>JFMS'14</a:t>
            </a:r>
          </a:p>
        </p:txBody>
      </p:sp>
      <p:sp>
        <p:nvSpPr>
          <p:cNvPr id="5" name="Rectangle 4"/>
          <p:cNvSpPr/>
          <p:nvPr/>
        </p:nvSpPr>
        <p:spPr>
          <a:xfrm>
            <a:off x="2956556" y="548680"/>
            <a:ext cx="3369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dirty="0" smtClean="0"/>
              <a:t>Participation aux JFMS'14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1052736"/>
            <a:ext cx="878497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Journée Fiabilité des Matériaux et des Structures - 9-10/04/14 à Aix-en-Provence</a:t>
            </a:r>
          </a:p>
          <a:p>
            <a:endParaRPr lang="fr-FR" dirty="0" smtClean="0"/>
          </a:p>
          <a:p>
            <a:r>
              <a:rPr lang="fr-FR" dirty="0" smtClean="0"/>
              <a:t>Thématiques 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Méthodes qualitatives pour la sûreté de fonctionnement des structures et des ouvrages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Modèle des données et des connaissances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Evaluation des sollicitations liées aux aléas naturels et aux conditions opérationnelles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Modèles probabilistes de la dégradation des matériaux, structures et ouvrages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Méthodes d’évaluation de la fiabilité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Fiabilité système et optimisation sous incertitude appliquées aux structures et ouvrages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Inspection, Maintenance et Réparation sous incertitude</a:t>
            </a:r>
          </a:p>
          <a:p>
            <a:pPr>
              <a:spcBef>
                <a:spcPts val="600"/>
              </a:spcBef>
            </a:pPr>
            <a:r>
              <a:rPr lang="fr-FR" dirty="0" smtClean="0"/>
              <a:t>Partenariat avec le GIS</a:t>
            </a:r>
          </a:p>
          <a:p>
            <a:pPr marL="358775"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sz="1600" dirty="0" smtClean="0"/>
              <a:t>Nombreuses communications des membres du GIS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Participation des membres au comité scientifique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Support financier pour les membres d'@</a:t>
            </a:r>
            <a:r>
              <a:rPr lang="fr-FR" sz="1600" dirty="0" err="1" smtClean="0"/>
              <a:t>MRGenCi</a:t>
            </a:r>
            <a:endParaRPr lang="fr-FR" sz="1600" dirty="0" smtClean="0"/>
          </a:p>
          <a:p>
            <a:pPr>
              <a:spcBef>
                <a:spcPts val="600"/>
              </a:spcBef>
            </a:pPr>
            <a:r>
              <a:rPr lang="fr-FR" dirty="0" smtClean="0"/>
              <a:t>Valorisation du projet </a:t>
            </a:r>
            <a:r>
              <a:rPr lang="fr-FR" dirty="0" err="1" smtClean="0"/>
              <a:t>Duratinet</a:t>
            </a:r>
            <a:r>
              <a:rPr lang="fr-FR" dirty="0" smtClean="0"/>
              <a:t> : conférence invitée</a:t>
            </a:r>
          </a:p>
          <a:p>
            <a:pPr>
              <a:spcBef>
                <a:spcPts val="600"/>
              </a:spcBef>
            </a:pPr>
            <a:endParaRPr lang="fr-FR" dirty="0" smtClean="0">
              <a:solidFill>
                <a:srgbClr val="000000"/>
              </a:solidFill>
              <a:latin typeface="+mj-lt"/>
              <a:ea typeface="ＭＳ Ｐゴシック" charset="-128"/>
            </a:endParaRPr>
          </a:p>
          <a:p>
            <a:pPr>
              <a:spcBef>
                <a:spcPts val="600"/>
              </a:spcBef>
            </a:pPr>
            <a:r>
              <a:rPr lang="fr-FR" dirty="0" smtClean="0">
                <a:solidFill>
                  <a:srgbClr val="000000"/>
                </a:solidFill>
                <a:latin typeface="+mj-lt"/>
                <a:ea typeface="ＭＳ Ｐゴシック" charset="-128"/>
              </a:rPr>
              <a:t>1994 Cachan, 1998 Marne-La-Vallée, 2001 Bordeaux, 2005 Clermont-Ferrand, 2008 Nantes, 2010 Toulouse,  2012 Chambéry, 2014 Aix-En -Provence, 2016 …</a:t>
            </a:r>
          </a:p>
        </p:txBody>
      </p:sp>
      <p:pic>
        <p:nvPicPr>
          <p:cNvPr id="1028" name="Picture 4" descr="Irst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116632"/>
            <a:ext cx="952500" cy="962025"/>
          </a:xfrm>
          <a:prstGeom prst="rect">
            <a:avLst/>
          </a:prstGeom>
          <a:noFill/>
        </p:spPr>
      </p:pic>
      <p:pic>
        <p:nvPicPr>
          <p:cNvPr id="1030" name="Picture 6" descr="Capture duratiN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149080"/>
            <a:ext cx="1368152" cy="1062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5"/>
            <a:ext cx="16916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r-FR" sz="1400" dirty="0" smtClean="0"/>
              <a:t>Implication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9908" y="548680"/>
            <a:ext cx="57632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dirty="0" smtClean="0"/>
              <a:t>Participation à de nouveaux groupes d'étude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1094658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fr-FR" sz="2000" dirty="0" smtClean="0"/>
              <a:t>Journée d’automne: </a:t>
            </a:r>
            <a:r>
              <a:rPr lang="en-GB" sz="2000" dirty="0" err="1"/>
              <a:t>Incertitudes</a:t>
            </a:r>
            <a:r>
              <a:rPr lang="en-GB" sz="2000" dirty="0"/>
              <a:t> en </a:t>
            </a:r>
            <a:r>
              <a:rPr lang="en-GB" sz="2000" dirty="0" err="1"/>
              <a:t>Mécanique</a:t>
            </a:r>
            <a:r>
              <a:rPr lang="en-GB" sz="2000" dirty="0"/>
              <a:t> des Sols et </a:t>
            </a:r>
            <a:r>
              <a:rPr lang="en-GB" sz="2000" dirty="0" err="1" smtClean="0"/>
              <a:t>Géotechnique</a:t>
            </a:r>
            <a:endParaRPr lang="fr-FR" sz="2000" dirty="0" smtClean="0"/>
          </a:p>
          <a:p>
            <a:pPr>
              <a:lnSpc>
                <a:spcPct val="120000"/>
              </a:lnSpc>
            </a:pPr>
            <a:endParaRPr lang="fr-FR" sz="2000" dirty="0" smtClean="0"/>
          </a:p>
          <a:p>
            <a:pPr>
              <a:lnSpc>
                <a:spcPct val="120000"/>
              </a:lnSpc>
            </a:pPr>
            <a:r>
              <a:rPr lang="fr-FR" sz="2000" dirty="0" smtClean="0"/>
              <a:t>P</a:t>
            </a:r>
            <a:r>
              <a:rPr lang="fr-FR" dirty="0" smtClean="0"/>
              <a:t>artenaires</a:t>
            </a:r>
            <a:r>
              <a:rPr lang="fr-FR" dirty="0" smtClean="0"/>
              <a:t>: CFMS et CFMR, </a:t>
            </a:r>
            <a:r>
              <a:rPr lang="fr-FR" dirty="0" err="1" smtClean="0"/>
              <a:t>GiS</a:t>
            </a:r>
            <a:r>
              <a:rPr lang="fr-FR" dirty="0" smtClean="0"/>
              <a:t> </a:t>
            </a:r>
            <a:r>
              <a:rPr lang="fr-FR" dirty="0" err="1" smtClean="0"/>
              <a:t>LIRGeC</a:t>
            </a:r>
            <a:r>
              <a:rPr lang="fr-FR" dirty="0" smtClean="0"/>
              <a:t>, </a:t>
            </a:r>
            <a:r>
              <a:rPr lang="fr-FR" dirty="0" err="1" smtClean="0"/>
              <a:t>GiS</a:t>
            </a:r>
            <a:r>
              <a:rPr lang="fr-FR" dirty="0" smtClean="0"/>
              <a:t> VOR,</a:t>
            </a:r>
            <a:r>
              <a:rPr lang="en-GB" dirty="0"/>
              <a:t> PN CR2OP</a:t>
            </a:r>
            <a:endParaRPr lang="fr-FR" dirty="0" smtClean="0"/>
          </a:p>
          <a:p>
            <a:r>
              <a:rPr lang="fr-FR" dirty="0" smtClean="0"/>
              <a:t>comité </a:t>
            </a:r>
            <a:r>
              <a:rPr lang="fr-FR" dirty="0" smtClean="0"/>
              <a:t>de programme: </a:t>
            </a:r>
          </a:p>
          <a:p>
            <a:r>
              <a:rPr lang="fr-FR" b="1" dirty="0" smtClean="0"/>
              <a:t>Présidents: G. GRANDJEAN (BRGM), </a:t>
            </a:r>
            <a:r>
              <a:rPr lang="en-GB" b="1" dirty="0" err="1"/>
              <a:t>Julien</a:t>
            </a:r>
            <a:r>
              <a:rPr lang="en-GB" b="1" dirty="0"/>
              <a:t> </a:t>
            </a:r>
            <a:r>
              <a:rPr lang="en-GB" b="1" dirty="0" smtClean="0"/>
              <a:t>BAROTH (</a:t>
            </a:r>
            <a:r>
              <a:rPr lang="en-GB" b="1" dirty="0" err="1" smtClean="0"/>
              <a:t>Univ</a:t>
            </a:r>
            <a:r>
              <a:rPr lang="en-GB" b="1" dirty="0" smtClean="0"/>
              <a:t> Grenoble)</a:t>
            </a:r>
            <a:endParaRPr lang="en-GB" dirty="0"/>
          </a:p>
          <a:p>
            <a:r>
              <a:rPr lang="en-GB" dirty="0" err="1" smtClean="0"/>
              <a:t>Membres</a:t>
            </a:r>
            <a:r>
              <a:rPr lang="en-GB" dirty="0" smtClean="0"/>
              <a:t>: Claude </a:t>
            </a:r>
            <a:r>
              <a:rPr lang="en-GB" dirty="0"/>
              <a:t>BACCONNET (</a:t>
            </a:r>
            <a:r>
              <a:rPr lang="en-GB" dirty="0" smtClean="0"/>
              <a:t>Univ</a:t>
            </a:r>
            <a:r>
              <a:rPr lang="en-GB" dirty="0"/>
              <a:t>. </a:t>
            </a:r>
            <a:r>
              <a:rPr lang="en-GB" dirty="0" smtClean="0"/>
              <a:t>Clermont </a:t>
            </a:r>
            <a:r>
              <a:rPr lang="en-GB" dirty="0" err="1" smtClean="0"/>
              <a:t>Ferrand</a:t>
            </a:r>
            <a:r>
              <a:rPr lang="en-GB" dirty="0" smtClean="0"/>
              <a:t>), Mohamed </a:t>
            </a:r>
            <a:r>
              <a:rPr lang="en-GB" dirty="0"/>
              <a:t>ELACHACHI </a:t>
            </a:r>
            <a:r>
              <a:rPr lang="en-GB" dirty="0" smtClean="0"/>
              <a:t>(Univ. Bordeaux), A. </a:t>
            </a:r>
            <a:r>
              <a:rPr lang="en-GB" dirty="0" err="1" smtClean="0"/>
              <a:t>Soubra</a:t>
            </a:r>
            <a:r>
              <a:rPr lang="en-GB" dirty="0" smtClean="0"/>
              <a:t> (Univ. Nantes)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5"/>
            <a:ext cx="33478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r-FR" sz="1400" dirty="0" smtClean="0"/>
              <a:t>Administration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015712" y="548680"/>
            <a:ext cx="3251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dirty="0" smtClean="0"/>
              <a:t>Avenant à la convention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1052736"/>
            <a:ext cx="8784976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Propositions à soumettre au prochain CA du 03/04/14</a:t>
            </a:r>
          </a:p>
          <a:p>
            <a:endParaRPr lang="fr-FR" dirty="0" smtClean="0"/>
          </a:p>
          <a:p>
            <a:r>
              <a:rPr lang="fr-FR" dirty="0" smtClean="0"/>
              <a:t>Accueil d'un nouveau membre : Société </a:t>
            </a:r>
            <a:r>
              <a:rPr lang="fr-FR" dirty="0" err="1" smtClean="0"/>
              <a:t>Syrroko</a:t>
            </a:r>
            <a:endParaRPr lang="fr-FR" dirty="0" smtClean="0"/>
          </a:p>
          <a:p>
            <a:pPr>
              <a:spcBef>
                <a:spcPts val="600"/>
              </a:spcBef>
            </a:pPr>
            <a:r>
              <a:rPr lang="fr-FR" dirty="0" smtClean="0"/>
              <a:t>Prorogation de la convention pour 4 ans</a:t>
            </a:r>
          </a:p>
        </p:txBody>
      </p:sp>
      <p:sp>
        <p:nvSpPr>
          <p:cNvPr id="8" name="Rectangle 7"/>
          <p:cNvSpPr/>
          <p:nvPr/>
        </p:nvSpPr>
        <p:spPr>
          <a:xfrm>
            <a:off x="2737659" y="2636912"/>
            <a:ext cx="3807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dirty="0" smtClean="0"/>
              <a:t>Rapport scientifique à 10 ans</a:t>
            </a:r>
          </a:p>
        </p:txBody>
      </p:sp>
      <p:sp>
        <p:nvSpPr>
          <p:cNvPr id="9" name="Rectangle 8"/>
          <p:cNvSpPr/>
          <p:nvPr/>
        </p:nvSpPr>
        <p:spPr>
          <a:xfrm>
            <a:off x="179512" y="3284984"/>
            <a:ext cx="8784976" cy="3058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fr-FR" sz="1600" dirty="0" smtClean="0"/>
              <a:t> LA GOUVERNANCE DU GIS : CA, CS, GT DEPUIS 2010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fr-FR" sz="1600" dirty="0" smtClean="0"/>
              <a:t> LE GIS COMME STRUCTURE DE LABELLISATION : POLITIQUE ET RESULTATS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fr-FR" sz="1600" dirty="0" smtClean="0"/>
              <a:t> LES PROJETS DE RECHERCHE SOUTENUS PAR LE GIS 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fr-FR" sz="1600" dirty="0" smtClean="0"/>
              <a:t> THEMATIQUES SCIENTIFIQUES SOURTENUES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fr-FR" sz="1600" dirty="0" smtClean="0"/>
              <a:t> LES ACTIONS DE FORMATION SOUTENUES PAR LE GIS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fr-FR" sz="1600" dirty="0" smtClean="0"/>
              <a:t> LES ACTIONS DE DIFFUSION DE LA CONNAISSANCE : OUVRAGES, CONFERENCES, RAPPORTS POUR LA DRAST OU L L’ANRT, JOURNEES D’ETUDES…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fr-FR" sz="1600" dirty="0" smtClean="0"/>
              <a:t> COMMUNICATION DU GIS : LETTRES DU GIS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fr-FR" sz="1600" dirty="0" smtClean="0"/>
              <a:t> PROJET SCIENTIFIQUE ET PISTES D’ACTION, PERSPECTIVES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fr-FR" sz="1600" dirty="0" smtClean="0"/>
              <a:t> ENGAGEMENT DANS LE SUIVI DES OUVRAGES (POLITQUE D'IMR, LIEN AVEC IMGC) , L'INGENIERIE FORENSIQUE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8436" y="2060848"/>
            <a:ext cx="1812036" cy="237197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5"/>
            <a:ext cx="33478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r-FR" sz="1400" dirty="0" smtClean="0"/>
              <a:t>CIF</a:t>
            </a:r>
          </a:p>
        </p:txBody>
      </p:sp>
      <p:sp>
        <p:nvSpPr>
          <p:cNvPr id="5" name="Rectangle 4"/>
          <p:cNvSpPr/>
          <p:nvPr/>
        </p:nvSpPr>
        <p:spPr>
          <a:xfrm>
            <a:off x="2365729" y="548680"/>
            <a:ext cx="45516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dirty="0" smtClean="0"/>
              <a:t>Commission Ingénierie </a:t>
            </a:r>
            <a:r>
              <a:rPr lang="fr-FR" sz="2400" dirty="0" err="1" smtClean="0"/>
              <a:t>Forensique</a:t>
            </a:r>
            <a:r>
              <a:rPr lang="fr-FR" sz="2400" dirty="0" smtClean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1052736"/>
            <a:ext cx="8784976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Réponse à l'appel d'offre SAF€RA</a:t>
            </a:r>
            <a:r>
              <a:rPr lang="en-US" sz="2000" dirty="0" smtClean="0"/>
              <a:t>"Human and organizational factors including the value of industrial safety" - 7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EU Framework </a:t>
            </a:r>
            <a:r>
              <a:rPr lang="en-US" sz="2000" dirty="0" err="1" smtClean="0"/>
              <a:t>Programme</a:t>
            </a:r>
            <a:endParaRPr lang="en-US" sz="2000" dirty="0" smtClean="0"/>
          </a:p>
          <a:p>
            <a:r>
              <a:rPr lang="fr-FR" dirty="0" smtClean="0"/>
              <a:t>SAF€RA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ERA-net : partenariat européen (Finlande, France, Grèce, R. Tchèque, Espagne, Norvège, Allemagne, Italie, Pays-Bas, Pologne, Serbie)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Partenaires français : MEDDE, </a:t>
            </a:r>
            <a:r>
              <a:rPr lang="fr-FR" sz="1600" dirty="0" err="1" smtClean="0"/>
              <a:t>FonCSI</a:t>
            </a:r>
            <a:r>
              <a:rPr lang="fr-FR" sz="1600" dirty="0" smtClean="0"/>
              <a:t>, INERIS</a:t>
            </a:r>
          </a:p>
          <a:p>
            <a:pPr>
              <a:spcBef>
                <a:spcPts val="600"/>
              </a:spcBef>
            </a:pPr>
            <a:r>
              <a:rPr lang="fr-FR" dirty="0" smtClean="0"/>
              <a:t>Projet déposé : FOREKAST</a:t>
            </a:r>
          </a:p>
          <a:p>
            <a:pPr marL="358775"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en-US" sz="1600" b="1" dirty="0" err="1" smtClean="0"/>
              <a:t>FOR</a:t>
            </a:r>
            <a:r>
              <a:rPr lang="en-US" sz="1600" dirty="0" err="1" smtClean="0"/>
              <a:t>ensic</a:t>
            </a:r>
            <a:r>
              <a:rPr lang="en-US" sz="1600" dirty="0" smtClean="0"/>
              <a:t> </a:t>
            </a:r>
            <a:r>
              <a:rPr lang="en-US" sz="1600" b="1" dirty="0" smtClean="0"/>
              <a:t>E</a:t>
            </a:r>
            <a:r>
              <a:rPr lang="en-US" sz="1600" dirty="0" smtClean="0"/>
              <a:t>ngineering </a:t>
            </a:r>
            <a:r>
              <a:rPr lang="en-US" sz="1600" b="1" dirty="0" smtClean="0"/>
              <a:t>K</a:t>
            </a:r>
            <a:r>
              <a:rPr lang="en-US" sz="1600" dirty="0" smtClean="0"/>
              <a:t>nowledge </a:t>
            </a:r>
            <a:r>
              <a:rPr lang="en-US" sz="1600" dirty="0" err="1" smtClean="0"/>
              <a:t>d</a:t>
            </a:r>
            <a:r>
              <a:rPr lang="en-US" sz="1600" b="1" dirty="0" err="1" smtClean="0"/>
              <a:t>A</a:t>
            </a:r>
            <a:r>
              <a:rPr lang="en-US" sz="1600" dirty="0" err="1" smtClean="0"/>
              <a:t>tabase</a:t>
            </a:r>
            <a:r>
              <a:rPr lang="en-US" sz="1600" dirty="0" smtClean="0"/>
              <a:t> to improve </a:t>
            </a:r>
            <a:r>
              <a:rPr lang="en-US" sz="1600" dirty="0" err="1" smtClean="0"/>
              <a:t>re</a:t>
            </a:r>
            <a:r>
              <a:rPr lang="en-US" sz="1600" b="1" dirty="0" err="1" smtClean="0"/>
              <a:t>S</a:t>
            </a:r>
            <a:r>
              <a:rPr lang="en-US" sz="1600" dirty="0" err="1" smtClean="0"/>
              <a:t>ilience</a:t>
            </a:r>
            <a:r>
              <a:rPr lang="en-US" sz="1600" dirty="0" smtClean="0"/>
              <a:t> for </a:t>
            </a:r>
            <a:r>
              <a:rPr lang="en-US" sz="1600" dirty="0" err="1" smtClean="0"/>
              <a:t>cons</a:t>
            </a:r>
            <a:r>
              <a:rPr lang="en-US" sz="1600" b="1" dirty="0" err="1" smtClean="0"/>
              <a:t>T</a:t>
            </a:r>
            <a:r>
              <a:rPr lang="en-US" sz="1600" dirty="0" err="1" smtClean="0"/>
              <a:t>ruction</a:t>
            </a:r>
            <a:r>
              <a:rPr lang="en-US" sz="1600" dirty="0" smtClean="0"/>
              <a:t> industry </a:t>
            </a:r>
            <a:endParaRPr lang="fr-FR" sz="1600" dirty="0" smtClean="0"/>
          </a:p>
          <a:p>
            <a:pPr marL="711200">
              <a:lnSpc>
                <a:spcPct val="110000"/>
              </a:lnSpc>
              <a:buFont typeface="Wingdings" pitchFamily="2" charset="2"/>
              <a:buChar char="ü"/>
            </a:pPr>
            <a:r>
              <a:rPr lang="fr-FR" sz="1600" dirty="0" smtClean="0"/>
              <a:t> </a:t>
            </a:r>
            <a:r>
              <a:rPr lang="en-US" sz="1400" dirty="0" smtClean="0"/>
              <a:t>State of the art: analyzing the literature and accident reports, analyzing existing databases, </a:t>
            </a:r>
          </a:p>
          <a:p>
            <a:pPr marL="711200">
              <a:lnSpc>
                <a:spcPct val="110000"/>
              </a:lnSpc>
              <a:buFont typeface="Wingdings" pitchFamily="2" charset="2"/>
              <a:buChar char="ü"/>
            </a:pPr>
            <a:r>
              <a:rPr lang="en-US" sz="1400" dirty="0" smtClean="0"/>
              <a:t> Elaborate the database: from the state of the art analysis, development of a failure database,</a:t>
            </a:r>
          </a:p>
          <a:p>
            <a:pPr marL="711200">
              <a:lnSpc>
                <a:spcPct val="110000"/>
              </a:lnSpc>
              <a:buFont typeface="Wingdings" pitchFamily="2" charset="2"/>
              <a:buChar char="ü"/>
            </a:pPr>
            <a:r>
              <a:rPr lang="en-US" sz="1400" dirty="0" smtClean="0"/>
              <a:t> Elaborate the knowledge database: development of the knowledge database,</a:t>
            </a:r>
          </a:p>
          <a:p>
            <a:pPr marL="711200">
              <a:lnSpc>
                <a:spcPct val="110000"/>
              </a:lnSpc>
              <a:buFont typeface="Wingdings" pitchFamily="2" charset="2"/>
              <a:buChar char="ü"/>
            </a:pPr>
            <a:r>
              <a:rPr lang="en-US" sz="1400" dirty="0" smtClean="0"/>
              <a:t> Tool development: creating the query interface of the knowledge base,</a:t>
            </a:r>
          </a:p>
          <a:p>
            <a:pPr marL="711200">
              <a:lnSpc>
                <a:spcPct val="110000"/>
              </a:lnSpc>
              <a:buFont typeface="Wingdings" pitchFamily="2" charset="2"/>
              <a:buChar char="ü"/>
            </a:pPr>
            <a:r>
              <a:rPr lang="en-US" sz="1400" dirty="0" smtClean="0"/>
              <a:t> Experiments: Experimentation with the developed tool and improvement of the tool/knowledge.</a:t>
            </a:r>
            <a:endParaRPr lang="fr-FR" sz="1600" dirty="0" smtClean="0"/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Porteur : F. Taillandier (I2M)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Collaboration : </a:t>
            </a:r>
            <a:r>
              <a:rPr lang="en-GB" sz="1600" dirty="0" smtClean="0"/>
              <a:t>Delft University of Technology, Structural Studies &amp; Design Ltd, </a:t>
            </a:r>
            <a:endParaRPr lang="fr-FR" sz="1600" dirty="0" smtClean="0"/>
          </a:p>
          <a:p>
            <a:pPr>
              <a:spcBef>
                <a:spcPts val="600"/>
              </a:spcBef>
            </a:pPr>
            <a:r>
              <a:rPr lang="fr-FR" dirty="0" smtClean="0"/>
              <a:t>Projets financés :</a:t>
            </a:r>
          </a:p>
          <a:p>
            <a:pPr marL="358775"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sz="1600" dirty="0" smtClean="0"/>
              <a:t>12 sur 53 déposés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2 à 4 partenaires, financés à hauteur de 40 à 150 k€ 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Durée de 12 à 36 mois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5"/>
            <a:ext cx="33478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r-FR" sz="1400" dirty="0" smtClean="0"/>
              <a:t>CIF</a:t>
            </a:r>
          </a:p>
        </p:txBody>
      </p:sp>
      <p:sp>
        <p:nvSpPr>
          <p:cNvPr id="5" name="Rectangle 4"/>
          <p:cNvSpPr/>
          <p:nvPr/>
        </p:nvSpPr>
        <p:spPr>
          <a:xfrm>
            <a:off x="2365729" y="548680"/>
            <a:ext cx="45516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dirty="0" smtClean="0"/>
              <a:t>Commission Ingénierie </a:t>
            </a:r>
            <a:r>
              <a:rPr lang="fr-FR" sz="2400" dirty="0" err="1" smtClean="0"/>
              <a:t>Forensique</a:t>
            </a:r>
            <a:r>
              <a:rPr lang="fr-FR" sz="2400" dirty="0" smtClean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1052736"/>
            <a:ext cx="878497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Participation au GEC </a:t>
            </a:r>
            <a:r>
              <a:rPr lang="fr-FR" sz="2000" dirty="0" smtClean="0">
                <a:solidFill>
                  <a:srgbClr val="000000"/>
                </a:solidFill>
                <a:ea typeface="ＭＳ Ｐゴシック" charset="-128"/>
              </a:rPr>
              <a:t>"Processus d'enquête suite aux accidents technologiques importants"</a:t>
            </a:r>
            <a:endParaRPr lang="en-US" sz="2000" dirty="0" smtClean="0"/>
          </a:p>
          <a:p>
            <a:endParaRPr lang="fr-FR" dirty="0" smtClean="0">
              <a:solidFill>
                <a:srgbClr val="000000"/>
              </a:solidFill>
              <a:ea typeface="ＭＳ Ｐゴシック" charset="-128"/>
            </a:endParaRPr>
          </a:p>
          <a:p>
            <a:r>
              <a:rPr lang="fr-FR" dirty="0" smtClean="0">
                <a:solidFill>
                  <a:srgbClr val="000000"/>
                </a:solidFill>
                <a:ea typeface="ＭＳ Ｐゴシック" charset="-128"/>
              </a:rPr>
              <a:t>GEC "Processus d'enquête suite aux accidents technologiques importants"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0000"/>
                </a:solidFill>
                <a:ea typeface="ＭＳ Ｐゴシック" charset="-128"/>
              </a:rPr>
              <a:t> Analyse comparée des systèmes d'enquêtes post-catastrophe en France et à l'étranger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0000"/>
                </a:solidFill>
                <a:ea typeface="ＭＳ Ｐゴシック" charset="-128"/>
              </a:rPr>
              <a:t> Proposer une approche permettant une meilleure coordination des moyens d'enquête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0000"/>
                </a:solidFill>
                <a:ea typeface="ＭＳ Ｐゴシック" charset="-128"/>
              </a:rPr>
              <a:t> Evaluer l'opportunité d'un BEA pour les industries à risques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0000"/>
                </a:solidFill>
                <a:ea typeface="ＭＳ Ｐゴシック" charset="-128"/>
              </a:rPr>
              <a:t> Action envisagée en première étape : pratiques sur secteurs industriels variés en Europe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0000"/>
                </a:solidFill>
                <a:ea typeface="ＭＳ Ｐゴシック" charset="-128"/>
              </a:rPr>
              <a:t> Démarrage opérationnel au printemps 2014</a:t>
            </a:r>
          </a:p>
          <a:p>
            <a:pPr>
              <a:spcBef>
                <a:spcPts val="1200"/>
              </a:spcBef>
            </a:pPr>
            <a:r>
              <a:rPr lang="fr-FR" dirty="0" smtClean="0"/>
              <a:t>Participation du GIS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Membre du GEC 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3 à 4 réunions par an</a:t>
            </a:r>
          </a:p>
          <a:p>
            <a:pPr>
              <a:spcBef>
                <a:spcPts val="1200"/>
              </a:spcBef>
            </a:pPr>
            <a:r>
              <a:rPr lang="fr-FR" dirty="0" smtClean="0">
                <a:solidFill>
                  <a:srgbClr val="000000"/>
                </a:solidFill>
                <a:ea typeface="ＭＳ Ｐゴシック" charset="-128"/>
              </a:rPr>
              <a:t>Interaction avec la commission IF</a:t>
            </a:r>
          </a:p>
          <a:p>
            <a:pPr marL="358775">
              <a:buFont typeface="Arial" pitchFamily="34" charset="0"/>
              <a:buChar char="•"/>
            </a:pPr>
            <a:r>
              <a:rPr lang="fr-FR" dirty="0" smtClean="0">
                <a:solidFill>
                  <a:srgbClr val="000000"/>
                </a:solidFill>
                <a:ea typeface="ＭＳ Ｐゴシック" charset="-128"/>
              </a:rPr>
              <a:t> </a:t>
            </a:r>
            <a:r>
              <a:rPr lang="fr-FR" sz="1600" dirty="0" smtClean="0">
                <a:solidFill>
                  <a:srgbClr val="000000"/>
                </a:solidFill>
                <a:ea typeface="ＭＳ Ｐゴシック" charset="-128"/>
              </a:rPr>
              <a:t>Les problématiques du GEC rejoignent celles du GIS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0000"/>
                </a:solidFill>
                <a:ea typeface="ＭＳ Ｐゴシック" charset="-128"/>
              </a:rPr>
              <a:t> Prise de contact avec les acteurs du GEC</a:t>
            </a:r>
            <a:endParaRPr lang="fr-FR" sz="1600" dirty="0" smtClean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292584"/>
            <a:ext cx="3467930" cy="298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5"/>
            <a:ext cx="33478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r-FR" sz="1400" dirty="0" smtClean="0"/>
              <a:t>GIS / </a:t>
            </a:r>
            <a:r>
              <a:rPr lang="fr-FR" sz="1400" dirty="0" err="1" smtClean="0"/>
              <a:t>FonCSI</a:t>
            </a:r>
            <a:endParaRPr lang="fr-FR" sz="1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3107829" y="548680"/>
            <a:ext cx="3067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dirty="0" smtClean="0"/>
              <a:t>Partenariat ICSI/</a:t>
            </a:r>
            <a:r>
              <a:rPr lang="fr-FR" sz="2400" dirty="0" err="1" smtClean="0"/>
              <a:t>FonCSI</a:t>
            </a:r>
            <a:endParaRPr lang="fr-FR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79512" y="1052736"/>
            <a:ext cx="878497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Rédaction d'un numéro de "Regards sur la sécurité industrielle"</a:t>
            </a:r>
            <a:endParaRPr lang="fr-FR" dirty="0" smtClean="0">
              <a:solidFill>
                <a:srgbClr val="000000"/>
              </a:solidFill>
              <a:ea typeface="ＭＳ Ｐゴシック" charset="-128"/>
            </a:endParaRPr>
          </a:p>
          <a:p>
            <a:endParaRPr lang="fr-FR" dirty="0" smtClean="0">
              <a:solidFill>
                <a:srgbClr val="000000"/>
              </a:solidFill>
              <a:ea typeface="ＭＳ Ｐゴシック" charset="-128"/>
            </a:endParaRPr>
          </a:p>
          <a:p>
            <a:r>
              <a:rPr lang="fr-FR" dirty="0" smtClean="0">
                <a:solidFill>
                  <a:srgbClr val="000000"/>
                </a:solidFill>
                <a:ea typeface="ＭＳ Ｐゴシック" charset="-128"/>
              </a:rPr>
              <a:t>Doctrine de la publication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0000"/>
                </a:solidFill>
                <a:ea typeface="ＭＳ Ｐゴシック" charset="-128"/>
              </a:rPr>
              <a:t> Croiser les regards des chercheurs de plusieurs disciplines sur une problématique commune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0000"/>
                </a:solidFill>
                <a:ea typeface="ＭＳ Ｐゴシック" charset="-128"/>
              </a:rPr>
              <a:t> Permettre à un large public de découvrir des sujets relatifs à la sécurité industrielle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0000"/>
                </a:solidFill>
                <a:ea typeface="ＭＳ Ｐゴシック" charset="-128"/>
              </a:rPr>
              <a:t> Illustrer les regards sur des "mises en situation"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0000"/>
                </a:solidFill>
                <a:ea typeface="ＭＳ Ｐゴシック" charset="-128"/>
              </a:rPr>
              <a:t> Vulgariser les approches par disciplines</a:t>
            </a:r>
          </a:p>
          <a:p>
            <a:pPr>
              <a:spcBef>
                <a:spcPts val="1200"/>
              </a:spcBef>
            </a:pPr>
            <a:r>
              <a:rPr lang="fr-FR" dirty="0" smtClean="0"/>
              <a:t>Participation du GIS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Diriger un numéro sur la notion de "</a:t>
            </a:r>
            <a:r>
              <a:rPr lang="fr-FR" sz="1600" dirty="0" err="1" smtClean="0"/>
              <a:t>Safety</a:t>
            </a:r>
            <a:r>
              <a:rPr lang="fr-FR" sz="1600" dirty="0" smtClean="0"/>
              <a:t>"  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/>
              <a:t> Discipline concernée : génie civil</a:t>
            </a:r>
          </a:p>
          <a:p>
            <a:pPr>
              <a:spcBef>
                <a:spcPts val="1200"/>
              </a:spcBef>
            </a:pPr>
            <a:r>
              <a:rPr lang="fr-FR" dirty="0" smtClean="0">
                <a:solidFill>
                  <a:srgbClr val="000000"/>
                </a:solidFill>
                <a:ea typeface="ＭＳ Ｐゴシック" charset="-128"/>
              </a:rPr>
              <a:t>Décliner le regard par acteurs (membres du GIS)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0000"/>
                </a:solidFill>
                <a:ea typeface="ＭＳ Ｐゴシック" charset="-128"/>
              </a:rPr>
              <a:t> Maîtrise d'ouvrage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0000"/>
                </a:solidFill>
                <a:ea typeface="ＭＳ Ｐゴシック" charset="-128"/>
              </a:rPr>
              <a:t> Ingénierie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0000"/>
                </a:solidFill>
                <a:ea typeface="ＭＳ Ｐゴシック" charset="-128"/>
              </a:rPr>
              <a:t> Entreprise</a:t>
            </a:r>
          </a:p>
          <a:p>
            <a:pPr marL="358775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0000"/>
                </a:solidFill>
                <a:ea typeface="ＭＳ Ｐゴシック" charset="-128"/>
              </a:rPr>
              <a:t> Organismes de recherche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564904"/>
            <a:ext cx="2829400" cy="365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5"/>
            <a:ext cx="33478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r-FR" sz="1400" dirty="0" smtClean="0"/>
              <a:t>GIS / IMGC</a:t>
            </a:r>
          </a:p>
        </p:txBody>
      </p:sp>
      <p:sp>
        <p:nvSpPr>
          <p:cNvPr id="5" name="Rectangle 4"/>
          <p:cNvSpPr/>
          <p:nvPr/>
        </p:nvSpPr>
        <p:spPr>
          <a:xfrm>
            <a:off x="3468794" y="548680"/>
            <a:ext cx="2345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dirty="0" smtClean="0"/>
              <a:t>Partenariat IMGC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1052736"/>
            <a:ext cx="878497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Voir CR</a:t>
            </a:r>
            <a:endParaRPr lang="fr-FR" dirty="0" smtClean="0">
              <a:solidFill>
                <a:srgbClr val="000000"/>
              </a:solidFill>
              <a:ea typeface="ＭＳ Ｐゴシック" charset="-128"/>
            </a:endParaRPr>
          </a:p>
          <a:p>
            <a:endParaRPr lang="fr-FR" dirty="0" smtClean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5"/>
            <a:ext cx="19077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r-FR" sz="1400" dirty="0" smtClean="0"/>
              <a:t>PN GEDI</a:t>
            </a:r>
          </a:p>
        </p:txBody>
      </p:sp>
      <p:sp>
        <p:nvSpPr>
          <p:cNvPr id="5" name="Rectangle 4"/>
          <p:cNvSpPr/>
          <p:nvPr/>
        </p:nvSpPr>
        <p:spPr>
          <a:xfrm>
            <a:off x="976416" y="548680"/>
            <a:ext cx="7330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dirty="0" smtClean="0"/>
              <a:t>Relations avec organismes et projets nationaux (PN GEDI)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84784"/>
            <a:ext cx="6589713" cy="476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12"/>
          <p:cNvSpPr/>
          <p:nvPr/>
        </p:nvSpPr>
        <p:spPr>
          <a:xfrm>
            <a:off x="2843808" y="1043444"/>
            <a:ext cx="3570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latin typeface="Calibri" charset="0"/>
              </a:rPr>
              <a:t>Gestion Durable des Infrastructures</a:t>
            </a:r>
            <a:endParaRPr lang="fr-FR" b="1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5"/>
            <a:ext cx="19077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r-FR" sz="1400" dirty="0" smtClean="0"/>
              <a:t>PN GEDI</a:t>
            </a:r>
          </a:p>
        </p:txBody>
      </p:sp>
      <p:sp>
        <p:nvSpPr>
          <p:cNvPr id="8" name="Rectangle 7"/>
          <p:cNvSpPr/>
          <p:nvPr/>
        </p:nvSpPr>
        <p:spPr>
          <a:xfrm>
            <a:off x="976416" y="548680"/>
            <a:ext cx="7330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dirty="0" smtClean="0"/>
              <a:t>Relations avec organismes et projets nationaux (PN GEDI)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0604" y="1484784"/>
            <a:ext cx="6859788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2843808" y="1043444"/>
            <a:ext cx="3570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latin typeface="Calibri" charset="0"/>
              </a:rPr>
              <a:t>Gestion Durable des Infrastructures</a:t>
            </a:r>
            <a:endParaRPr lang="fr-FR" b="1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797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5"/>
            <a:ext cx="19077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r-FR" sz="1400" dirty="0" smtClean="0"/>
              <a:t>PN GEDI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1052736"/>
            <a:ext cx="878497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dirty="0" smtClean="0"/>
              <a:t>Implication </a:t>
            </a:r>
            <a:r>
              <a:rPr lang="fr-FR" sz="2000" dirty="0"/>
              <a:t>dans GEDI : organisation scientifique et proposition </a:t>
            </a:r>
            <a:r>
              <a:rPr lang="fr-FR" sz="2000" dirty="0" smtClean="0"/>
              <a:t>d'experts.</a:t>
            </a:r>
            <a:endParaRPr lang="fr-FR" sz="2000" dirty="0" smtClean="0"/>
          </a:p>
          <a:p>
            <a:pPr lvl="0"/>
            <a:endParaRPr lang="fr-FR" dirty="0" smtClean="0"/>
          </a:p>
          <a:p>
            <a:pPr lvl="0"/>
            <a:r>
              <a:rPr lang="fr-FR" dirty="0" smtClean="0"/>
              <a:t>Propositions </a:t>
            </a:r>
            <a:r>
              <a:rPr lang="fr-FR" dirty="0" smtClean="0"/>
              <a:t>d’un panel d’experts du </a:t>
            </a:r>
            <a:r>
              <a:rPr lang="fr-FR" dirty="0" err="1" smtClean="0"/>
              <a:t>GiS</a:t>
            </a:r>
            <a:r>
              <a:rPr lang="fr-FR" dirty="0" smtClean="0"/>
              <a:t> couvant les 4 axes en accord avec positionnement du CA </a:t>
            </a:r>
            <a:r>
              <a:rPr lang="fr-FR" dirty="0" err="1" smtClean="0"/>
              <a:t>GiS</a:t>
            </a:r>
            <a:r>
              <a:rPr lang="fr-FR" dirty="0" smtClean="0"/>
              <a:t> </a:t>
            </a:r>
            <a:r>
              <a:rPr lang="fr-FR" dirty="0" err="1" smtClean="0"/>
              <a:t>MRGenCi</a:t>
            </a:r>
            <a:r>
              <a:rPr lang="fr-FR" dirty="0" smtClean="0"/>
              <a:t> 2013 et selon l’étude de faisabilité (gouvernance et budget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976416" y="548680"/>
            <a:ext cx="7330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dirty="0" smtClean="0"/>
              <a:t>Relations avec organismes et projets nationaux (PN GEDI)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187598" y="2478038"/>
            <a:ext cx="2379663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fr-FR" sz="1600" b="1" i="1">
                <a:solidFill>
                  <a:srgbClr val="984807"/>
                </a:solidFill>
                <a:latin typeface="Calibri" charset="0"/>
              </a:rPr>
              <a:t>Articulation entre les axes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323605" y="2508697"/>
            <a:ext cx="3279775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fr-FR" sz="1600" b="1" i="1" dirty="0">
                <a:solidFill>
                  <a:srgbClr val="984807"/>
                </a:solidFill>
                <a:latin typeface="Calibri" charset="0"/>
              </a:rPr>
              <a:t>Cohérence par patrimoine spécifique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5404693" y="2926209"/>
            <a:ext cx="2479675" cy="358775"/>
          </a:xfrm>
          <a:prstGeom prst="round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>
                <a:solidFill>
                  <a:srgbClr val="F15C01"/>
                </a:solidFill>
                <a:latin typeface="Calibri" charset="0"/>
                <a:ea typeface="ＭＳ Ｐゴシック" charset="0"/>
                <a:cs typeface="Arial" charset="0"/>
              </a:rPr>
              <a:t>« collège gestionnaires »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900261" y="2882850"/>
            <a:ext cx="3240087" cy="1035050"/>
          </a:xfrm>
          <a:prstGeom prst="round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>
                <a:solidFill>
                  <a:srgbClr val="F15C01"/>
                </a:solidFill>
                <a:latin typeface="Calibri" charset="0"/>
                <a:ea typeface="ＭＳ Ｐゴシック" charset="0"/>
                <a:cs typeface="Arial" charset="0"/>
              </a:rPr>
              <a:t>Comité de pilotage (8-12 experts) </a:t>
            </a:r>
          </a:p>
          <a:p>
            <a:pPr algn="ctr">
              <a:defRPr/>
            </a:pPr>
            <a:r>
              <a:rPr lang="fr-FR" sz="1600" b="1">
                <a:solidFill>
                  <a:srgbClr val="F15C01"/>
                </a:solidFill>
                <a:latin typeface="Calibri" charset="0"/>
                <a:ea typeface="ＭＳ Ｐゴシック" charset="0"/>
                <a:cs typeface="Arial" charset="0"/>
              </a:rPr>
              <a:t>et</a:t>
            </a:r>
          </a:p>
          <a:p>
            <a:pPr algn="ctr">
              <a:defRPr/>
            </a:pPr>
            <a:r>
              <a:rPr lang="fr-FR" sz="1600" b="1">
                <a:solidFill>
                  <a:srgbClr val="F15C01"/>
                </a:solidFill>
                <a:latin typeface="Calibri" charset="0"/>
                <a:ea typeface="ＭＳ Ｐゴシック" charset="0"/>
                <a:cs typeface="Arial" charset="0"/>
              </a:rPr>
              <a:t>Comité d</a:t>
            </a:r>
            <a:r>
              <a:rPr lang="ja-JP" altLang="fr-FR" sz="1600" b="1">
                <a:solidFill>
                  <a:srgbClr val="F15C01"/>
                </a:solidFill>
                <a:latin typeface="Calibri" charset="0"/>
                <a:ea typeface="ＭＳ Ｐゴシック" charset="0"/>
                <a:cs typeface="Arial" charset="0"/>
              </a:rPr>
              <a:t>’</a:t>
            </a:r>
            <a:r>
              <a:rPr lang="fr-FR" sz="1600" b="1">
                <a:solidFill>
                  <a:srgbClr val="F15C01"/>
                </a:solidFill>
                <a:latin typeface="Calibri" charset="0"/>
                <a:ea typeface="ＭＳ Ｐゴシック" charset="0"/>
                <a:cs typeface="Arial" charset="0"/>
              </a:rPr>
              <a:t>orientation stratégique (1 Univ., 1 MOA, 1 entr., 1 MEDDE)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4449911" y="4065538"/>
            <a:ext cx="2930525" cy="573087"/>
          </a:xfrm>
          <a:prstGeom prst="round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>
                <a:solidFill>
                  <a:srgbClr val="F15C01"/>
                </a:solidFill>
                <a:latin typeface="Calibri" charset="0"/>
                <a:ea typeface="ＭＳ Ｐゴシック" charset="0"/>
                <a:cs typeface="Arial" charset="0"/>
              </a:rPr>
              <a:t>Conseil Scientifique </a:t>
            </a:r>
          </a:p>
          <a:p>
            <a:pPr algn="ctr">
              <a:defRPr/>
            </a:pPr>
            <a:r>
              <a:rPr lang="fr-FR" sz="1600" b="1">
                <a:solidFill>
                  <a:srgbClr val="F15C01"/>
                </a:solidFill>
                <a:latin typeface="Calibri" charset="0"/>
                <a:ea typeface="ＭＳ Ｐゴシック" charset="0"/>
                <a:cs typeface="Arial" charset="0"/>
              </a:rPr>
              <a:t>(6/10 experts dont 3 étrangers)</a:t>
            </a:r>
          </a:p>
        </p:txBody>
      </p:sp>
      <p:cxnSp>
        <p:nvCxnSpPr>
          <p:cNvPr id="14" name="Forme 13"/>
          <p:cNvCxnSpPr>
            <a:cxnSpLocks noChangeShapeType="1"/>
            <a:stCxn id="12" idx="2"/>
            <a:endCxn id="13" idx="1"/>
          </p:cNvCxnSpPr>
          <p:nvPr/>
        </p:nvCxnSpPr>
        <p:spPr bwMode="auto">
          <a:xfrm rot="16200000" flipH="1">
            <a:off x="3268017" y="3180506"/>
            <a:ext cx="425450" cy="1919288"/>
          </a:xfrm>
          <a:prstGeom prst="bentConnector2">
            <a:avLst/>
          </a:prstGeom>
          <a:noFill/>
          <a:ln w="28575">
            <a:solidFill>
              <a:srgbClr val="984807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5" name="Picture 2" descr="C:\Users\pc-Breysse\Documents\courrier-adresses-logos-accès\logos\logo MRGenCi-VF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59548" y="4703713"/>
            <a:ext cx="140811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4797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2548</TotalTime>
  <Words>1033</Words>
  <Application>Microsoft Office PowerPoint</Application>
  <PresentationFormat>Affichage à l'écran (4:3)</PresentationFormat>
  <Paragraphs>138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Company>INSA de Toulouse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Frédéric Duprat</dc:creator>
  <cp:lastModifiedBy>Frédéric Duprat</cp:lastModifiedBy>
  <cp:revision>129</cp:revision>
  <dcterms:created xsi:type="dcterms:W3CDTF">2010-11-24T20:54:23Z</dcterms:created>
  <dcterms:modified xsi:type="dcterms:W3CDTF">2014-02-25T13:28:12Z</dcterms:modified>
</cp:coreProperties>
</file>